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75" r:id="rId8"/>
    <p:sldId id="263" r:id="rId9"/>
    <p:sldId id="264" r:id="rId10"/>
    <p:sldId id="265" r:id="rId11"/>
    <p:sldId id="266" r:id="rId12"/>
    <p:sldId id="267" r:id="rId13"/>
    <p:sldId id="268" r:id="rId14"/>
    <p:sldId id="289" r:id="rId15"/>
    <p:sldId id="290" r:id="rId16"/>
    <p:sldId id="291" r:id="rId17"/>
    <p:sldId id="292" r:id="rId18"/>
    <p:sldId id="293" r:id="rId19"/>
    <p:sldId id="269" r:id="rId20"/>
    <p:sldId id="270" r:id="rId21"/>
    <p:sldId id="276" r:id="rId22"/>
    <p:sldId id="277" r:id="rId23"/>
    <p:sldId id="278" r:id="rId24"/>
    <p:sldId id="279" r:id="rId25"/>
    <p:sldId id="28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62" autoAdjust="0"/>
    <p:restoredTop sz="94660"/>
  </p:normalViewPr>
  <p:slideViewPr>
    <p:cSldViewPr snapToGrid="0">
      <p:cViewPr>
        <p:scale>
          <a:sx n="66" d="100"/>
          <a:sy n="66" d="100"/>
        </p:scale>
        <p:origin x="-58"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76358ADC-5D9D-422E-8C69-022BFFBCDAF9}" type="datetimeFigureOut">
              <a:rPr lang="en-CA" smtClean="0"/>
              <a:t>17/07/2020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307997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358ADC-5D9D-422E-8C69-022BFFBCDAF9}" type="datetimeFigureOut">
              <a:rPr lang="en-CA" smtClean="0"/>
              <a:t>17/07/2020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188979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358ADC-5D9D-422E-8C69-022BFFBCDAF9}" type="datetimeFigureOut">
              <a:rPr lang="en-CA" smtClean="0"/>
              <a:t>17/07/2020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315063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358ADC-5D9D-422E-8C69-022BFFBCDAF9}" type="datetimeFigureOut">
              <a:rPr lang="en-CA" smtClean="0"/>
              <a:t>17/07/2020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2968997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6358ADC-5D9D-422E-8C69-022BFFBCDAF9}" type="datetimeFigureOut">
              <a:rPr lang="en-CA" smtClean="0"/>
              <a:t>17/07/2020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2790382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6358ADC-5D9D-422E-8C69-022BFFBCDAF9}" type="datetimeFigureOut">
              <a:rPr lang="en-CA" smtClean="0"/>
              <a:t>17/07/2020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221616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6358ADC-5D9D-422E-8C69-022BFFBCDAF9}" type="datetimeFigureOut">
              <a:rPr lang="en-CA" smtClean="0"/>
              <a:t>17/07/2020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43891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76358ADC-5D9D-422E-8C69-022BFFBCDAF9}" type="datetimeFigureOut">
              <a:rPr lang="en-CA" smtClean="0"/>
              <a:t>17/07/2020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445438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358ADC-5D9D-422E-8C69-022BFFBCDAF9}" type="datetimeFigureOut">
              <a:rPr lang="en-CA" smtClean="0"/>
              <a:t>17/07/2020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39628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358ADC-5D9D-422E-8C69-022BFFBCDAF9}" type="datetimeFigureOut">
              <a:rPr lang="en-CA" smtClean="0"/>
              <a:t>17/07/2020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1178913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358ADC-5D9D-422E-8C69-022BFFBCDAF9}" type="datetimeFigureOut">
              <a:rPr lang="en-CA" smtClean="0"/>
              <a:t>17/07/2020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7E6EB-D693-48AF-9629-FC1F2D7AE6BE}" type="slidenum">
              <a:rPr lang="en-CA" smtClean="0"/>
              <a:t>‹#›</a:t>
            </a:fld>
            <a:endParaRPr lang="en-CA"/>
          </a:p>
        </p:txBody>
      </p:sp>
    </p:spTree>
    <p:extLst>
      <p:ext uri="{BB962C8B-B14F-4D97-AF65-F5344CB8AC3E}">
        <p14:creationId xmlns:p14="http://schemas.microsoft.com/office/powerpoint/2010/main" val="240080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358ADC-5D9D-422E-8C69-022BFFBCDAF9}" type="datetimeFigureOut">
              <a:rPr lang="en-CA" smtClean="0"/>
              <a:t>17/07/2020</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7E6EB-D693-48AF-9629-FC1F2D7AE6BE}" type="slidenum">
              <a:rPr lang="en-CA" smtClean="0"/>
              <a:t>‹#›</a:t>
            </a:fld>
            <a:endParaRPr lang="en-CA"/>
          </a:p>
        </p:txBody>
      </p:sp>
    </p:spTree>
    <p:extLst>
      <p:ext uri="{BB962C8B-B14F-4D97-AF65-F5344CB8AC3E}">
        <p14:creationId xmlns:p14="http://schemas.microsoft.com/office/powerpoint/2010/main" val="3346268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054417" y="889317"/>
            <a:ext cx="3025140" cy="850265"/>
          </a:xfrm>
          <a:prstGeom prst="rect">
            <a:avLst/>
          </a:prstGeom>
        </p:spPr>
      </p:pic>
      <p:sp>
        <p:nvSpPr>
          <p:cNvPr id="8" name="Rectangle 7"/>
          <p:cNvSpPr/>
          <p:nvPr/>
        </p:nvSpPr>
        <p:spPr>
          <a:xfrm>
            <a:off x="172173" y="1787381"/>
            <a:ext cx="11387137" cy="4496103"/>
          </a:xfrm>
          <a:prstGeom prst="rect">
            <a:avLst/>
          </a:prstGeom>
        </p:spPr>
        <p:txBody>
          <a:bodyPr wrap="square">
            <a:spAutoFit/>
          </a:bodyPr>
          <a:lstStyle/>
          <a:p>
            <a:pPr algn="ctr">
              <a:lnSpc>
                <a:spcPts val="1300"/>
              </a:lnSpc>
              <a:spcAft>
                <a:spcPts val="800"/>
              </a:spcAft>
            </a:pPr>
            <a:r>
              <a:rPr lang="en-US" sz="2400" b="1" dirty="0" smtClean="0">
                <a:solidFill>
                  <a:srgbClr val="000000"/>
                </a:solidFill>
                <a:effectLst/>
                <a:latin typeface="Times New Roman" panose="02020603050405020304" pitchFamily="18" charset="0"/>
                <a:ea typeface="Times New Roman" panose="02020603050405020304" pitchFamily="18" charset="0"/>
              </a:rPr>
              <a:t>Kick-off meeting of the Morale Project</a:t>
            </a:r>
          </a:p>
          <a:p>
            <a:pPr algn="ctr">
              <a:lnSpc>
                <a:spcPts val="1300"/>
              </a:lnSpc>
              <a:spcAft>
                <a:spcPts val="800"/>
              </a:spcAft>
            </a:pPr>
            <a:endParaRPr lang="en-CA" sz="2400" dirty="0">
              <a:solidFill>
                <a:srgbClr val="000000"/>
              </a:solidFill>
              <a:latin typeface="Times New Roman" panose="02020603050405020304" pitchFamily="18" charset="0"/>
              <a:ea typeface="Times New Roman" panose="02020603050405020304" pitchFamily="18" charset="0"/>
            </a:endParaRPr>
          </a:p>
          <a:p>
            <a:pPr algn="ctr">
              <a:lnSpc>
                <a:spcPts val="1300"/>
              </a:lnSpc>
              <a:spcAft>
                <a:spcPts val="800"/>
              </a:spcAft>
              <a:tabLst>
                <a:tab pos="90170" algn="l"/>
              </a:tabLst>
            </a:pPr>
            <a:r>
              <a:rPr lang="en-CA" sz="2400" dirty="0" smtClean="0">
                <a:solidFill>
                  <a:srgbClr val="000000"/>
                </a:solidFill>
                <a:latin typeface="Times New Roman" panose="02020603050405020304" pitchFamily="18" charset="0"/>
                <a:ea typeface="Times New Roman" panose="02020603050405020304" pitchFamily="18" charset="0"/>
              </a:rPr>
              <a:t>598318-EPP-1-2018-1-LB-EPPKA2-CBHE-JP</a:t>
            </a:r>
          </a:p>
          <a:p>
            <a:pPr algn="ctr">
              <a:lnSpc>
                <a:spcPts val="1300"/>
              </a:lnSpc>
              <a:spcAft>
                <a:spcPts val="800"/>
              </a:spcAft>
              <a:tabLst>
                <a:tab pos="90170" algn="l"/>
              </a:tabLst>
            </a:pPr>
            <a:endParaRPr lang="en-CA" sz="2400" dirty="0">
              <a:solidFill>
                <a:srgbClr val="000000"/>
              </a:solidFill>
              <a:latin typeface="Times New Roman" panose="02020603050405020304" pitchFamily="18" charset="0"/>
              <a:ea typeface="Times New Roman" panose="02020603050405020304" pitchFamily="18" charset="0"/>
            </a:endParaRPr>
          </a:p>
          <a:p>
            <a:pPr algn="ctr">
              <a:lnSpc>
                <a:spcPct val="150000"/>
              </a:lnSpc>
              <a:spcAft>
                <a:spcPts val="800"/>
              </a:spcAft>
              <a:tabLst>
                <a:tab pos="90170" algn="l"/>
              </a:tabLst>
            </a:pPr>
            <a:r>
              <a:rPr lang="en-CA" sz="2400" b="1" dirty="0">
                <a:solidFill>
                  <a:srgbClr val="000000"/>
                </a:solidFill>
                <a:latin typeface="Times New Roman" panose="02020603050405020304" pitchFamily="18" charset="0"/>
                <a:ea typeface="Times New Roman" panose="02020603050405020304" pitchFamily="18" charset="0"/>
              </a:rPr>
              <a:t>“Capacity building for curricula modernization of Syrian </a:t>
            </a:r>
            <a:r>
              <a:rPr lang="en-CA" sz="2400" b="1" dirty="0" smtClean="0">
                <a:solidFill>
                  <a:srgbClr val="000000"/>
                </a:solidFill>
                <a:latin typeface="Times New Roman" panose="02020603050405020304" pitchFamily="18" charset="0"/>
                <a:ea typeface="Times New Roman" panose="02020603050405020304" pitchFamily="18" charset="0"/>
              </a:rPr>
              <a:t>and  </a:t>
            </a:r>
            <a:r>
              <a:rPr lang="en-CA" sz="2400" b="1" dirty="0">
                <a:solidFill>
                  <a:srgbClr val="000000"/>
                </a:solidFill>
                <a:latin typeface="Times New Roman" panose="02020603050405020304" pitchFamily="18" charset="0"/>
                <a:ea typeface="Times New Roman" panose="02020603050405020304" pitchFamily="18" charset="0"/>
              </a:rPr>
              <a:t>Lebanese HEIs and lifelong learning provision: towards </a:t>
            </a:r>
            <a:r>
              <a:rPr lang="en-CA" sz="2400" b="1" dirty="0" smtClean="0">
                <a:solidFill>
                  <a:srgbClr val="000000"/>
                </a:solidFill>
                <a:latin typeface="Times New Roman" panose="02020603050405020304" pitchFamily="18" charset="0"/>
                <a:ea typeface="Times New Roman" panose="02020603050405020304" pitchFamily="18" charset="0"/>
              </a:rPr>
              <a:t>sustainable NGOs </a:t>
            </a:r>
            <a:r>
              <a:rPr lang="en-CA" sz="2400" b="1" dirty="0">
                <a:solidFill>
                  <a:srgbClr val="000000"/>
                </a:solidFill>
                <a:latin typeface="Times New Roman" panose="02020603050405020304" pitchFamily="18" charset="0"/>
                <a:ea typeface="Times New Roman" panose="02020603050405020304" pitchFamily="18" charset="0"/>
              </a:rPr>
              <a:t>management and operation with special focus on </a:t>
            </a:r>
            <a:r>
              <a:rPr lang="en-CA" sz="2400" b="1" dirty="0" smtClean="0">
                <a:solidFill>
                  <a:srgbClr val="000000"/>
                </a:solidFill>
                <a:latin typeface="Times New Roman" panose="02020603050405020304" pitchFamily="18" charset="0"/>
                <a:ea typeface="Times New Roman" panose="02020603050405020304" pitchFamily="18" charset="0"/>
              </a:rPr>
              <a:t> refugees/Morale.”</a:t>
            </a:r>
          </a:p>
          <a:p>
            <a:pPr algn="ctr">
              <a:lnSpc>
                <a:spcPct val="150000"/>
              </a:lnSpc>
              <a:spcAft>
                <a:spcPts val="800"/>
              </a:spcAft>
              <a:tabLst>
                <a:tab pos="90170" algn="l"/>
              </a:tabLst>
            </a:pPr>
            <a:endParaRPr lang="en-CA" sz="2400" dirty="0">
              <a:solidFill>
                <a:srgbClr val="000000"/>
              </a:solidFill>
              <a:latin typeface="Times New Roman" panose="02020603050405020304" pitchFamily="18" charset="0"/>
              <a:ea typeface="Times New Roman" panose="02020603050405020304" pitchFamily="18" charset="0"/>
            </a:endParaRPr>
          </a:p>
          <a:p>
            <a:pPr algn="ctr">
              <a:spcAft>
                <a:spcPts val="0"/>
              </a:spcAft>
            </a:pPr>
            <a:r>
              <a:rPr lang="en-US" sz="2400" b="1" dirty="0">
                <a:solidFill>
                  <a:srgbClr val="000000"/>
                </a:solidFill>
                <a:latin typeface="Times New Roman" panose="02020603050405020304" pitchFamily="18" charset="0"/>
                <a:ea typeface="Times New Roman" panose="02020603050405020304" pitchFamily="18" charset="0"/>
              </a:rPr>
              <a:t>13</a:t>
            </a:r>
            <a:r>
              <a:rPr lang="en-US" sz="2400" b="1" baseline="30000" dirty="0">
                <a:solidFill>
                  <a:srgbClr val="000000"/>
                </a:solidFill>
                <a:latin typeface="Times New Roman" panose="02020603050405020304" pitchFamily="18" charset="0"/>
                <a:ea typeface="Times New Roman" panose="02020603050405020304" pitchFamily="18" charset="0"/>
              </a:rPr>
              <a:t>th</a:t>
            </a:r>
            <a:r>
              <a:rPr lang="en-US" sz="2400" b="1" dirty="0">
                <a:solidFill>
                  <a:srgbClr val="000000"/>
                </a:solidFill>
                <a:latin typeface="Times New Roman" panose="02020603050405020304" pitchFamily="18" charset="0"/>
                <a:ea typeface="Times New Roman" panose="02020603050405020304" pitchFamily="18" charset="0"/>
              </a:rPr>
              <a:t>  - 17</a:t>
            </a:r>
            <a:r>
              <a:rPr lang="en-US" sz="2400" b="1" baseline="30000" dirty="0">
                <a:solidFill>
                  <a:srgbClr val="000000"/>
                </a:solidFill>
                <a:latin typeface="Times New Roman" panose="02020603050405020304" pitchFamily="18" charset="0"/>
                <a:ea typeface="Times New Roman" panose="02020603050405020304" pitchFamily="18" charset="0"/>
              </a:rPr>
              <a:t>th</a:t>
            </a:r>
            <a:r>
              <a:rPr lang="en-US" sz="2400" b="1" dirty="0">
                <a:solidFill>
                  <a:srgbClr val="000000"/>
                </a:solidFill>
                <a:latin typeface="Times New Roman" panose="02020603050405020304" pitchFamily="18" charset="0"/>
                <a:ea typeface="Times New Roman" panose="02020603050405020304" pitchFamily="18" charset="0"/>
              </a:rPr>
              <a:t>  of October 2019</a:t>
            </a:r>
            <a:r>
              <a:rPr lang="en-GB" sz="2400" b="1" i="1" dirty="0" smtClean="0">
                <a:solidFill>
                  <a:srgbClr val="000000"/>
                </a:solidFill>
                <a:effectLst/>
                <a:latin typeface="Times New Roman" panose="02020603050405020304" pitchFamily="18" charset="0"/>
                <a:ea typeface="Times New Roman" panose="02020603050405020304" pitchFamily="18" charset="0"/>
              </a:rPr>
              <a:t> - Beirut- Lebanon </a:t>
            </a:r>
            <a:endParaRPr lang="en-GB" sz="2400" b="1" i="1" dirty="0">
              <a:solidFill>
                <a:srgbClr val="000000"/>
              </a:solidFill>
              <a:latin typeface="Times New Roman" panose="02020603050405020304" pitchFamily="18" charset="0"/>
              <a:ea typeface="Times New Roman" panose="02020603050405020304" pitchFamily="18" charset="0"/>
            </a:endParaRPr>
          </a:p>
          <a:p>
            <a:pPr algn="ctr">
              <a:spcAft>
                <a:spcPts val="0"/>
              </a:spcAft>
            </a:pPr>
            <a:endParaRPr lang="en-CA" sz="2400" dirty="0">
              <a:solidFill>
                <a:srgbClr val="000000"/>
              </a:solidFill>
              <a:latin typeface="Times New Roman" panose="02020603050405020304" pitchFamily="18" charset="0"/>
              <a:ea typeface="Times New Roman" panose="02020603050405020304" pitchFamily="18" charset="0"/>
            </a:endParaRPr>
          </a:p>
          <a:p>
            <a:pPr algn="ctr">
              <a:lnSpc>
                <a:spcPts val="1300"/>
              </a:lnSpc>
              <a:spcAft>
                <a:spcPts val="800"/>
              </a:spcAft>
            </a:pPr>
            <a:r>
              <a:rPr lang="en-US" sz="2400" b="1" dirty="0" smtClean="0">
                <a:solidFill>
                  <a:srgbClr val="000000"/>
                </a:solidFill>
                <a:latin typeface="Times New Roman" panose="02020603050405020304" pitchFamily="18" charset="0"/>
                <a:ea typeface="Times New Roman" panose="02020603050405020304" pitchFamily="18" charset="0"/>
              </a:rPr>
              <a:t>Beirut </a:t>
            </a:r>
            <a:r>
              <a:rPr lang="en-US" sz="2400" b="1" dirty="0">
                <a:solidFill>
                  <a:srgbClr val="000000"/>
                </a:solidFill>
                <a:latin typeface="Times New Roman" panose="02020603050405020304" pitchFamily="18" charset="0"/>
                <a:ea typeface="Times New Roman" panose="02020603050405020304" pitchFamily="18" charset="0"/>
              </a:rPr>
              <a:t>Arab University (BAU), Beirut Campus, Main Building</a:t>
            </a:r>
            <a:endParaRPr lang="en-CA"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38141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84517" y="521017"/>
            <a:ext cx="3025140" cy="850265"/>
          </a:xfrm>
          <a:prstGeom prst="rect">
            <a:avLst/>
          </a:prstGeom>
        </p:spPr>
      </p:pic>
      <p:sp>
        <p:nvSpPr>
          <p:cNvPr id="2" name="Rectangle 1"/>
          <p:cNvSpPr/>
          <p:nvPr/>
        </p:nvSpPr>
        <p:spPr>
          <a:xfrm>
            <a:off x="584517" y="1143257"/>
            <a:ext cx="9804400" cy="5170646"/>
          </a:xfrm>
          <a:prstGeom prst="rect">
            <a:avLst/>
          </a:prstGeom>
        </p:spPr>
        <p:txBody>
          <a:bodyPr wrap="square">
            <a:spAutoFit/>
          </a:bodyPr>
          <a:lstStyle/>
          <a:p>
            <a:pPr>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WP2: </a:t>
            </a:r>
            <a:r>
              <a:rPr lang="en-GB" sz="2400" b="1" dirty="0" smtClean="0"/>
              <a:t>Leader, Coleader : </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smtClean="0">
                <a:latin typeface="Times New Roman" panose="02020603050405020304" pitchFamily="18" charset="0"/>
                <a:ea typeface="Times New Roman" panose="02020603050405020304" pitchFamily="18" charset="0"/>
              </a:rPr>
              <a:t>:</a:t>
            </a:r>
            <a:r>
              <a:rPr lang="en-CA" sz="2400" b="1" dirty="0" smtClean="0"/>
              <a:t> UO + LU</a:t>
            </a:r>
            <a:endParaRPr lang="en-CA" sz="2400"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b="1"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WP2 </a:t>
            </a:r>
            <a:r>
              <a:rPr lang="en-US" b="1" dirty="0">
                <a:latin typeface="Times New Roman" panose="02020603050405020304" pitchFamily="18" charset="0"/>
                <a:ea typeface="Times New Roman" panose="02020603050405020304" pitchFamily="18" charset="0"/>
              </a:rPr>
              <a:t>IN-DEPTH NEEDS ANALYSIS (</a:t>
            </a:r>
            <a:r>
              <a:rPr lang="en-US" b="1" dirty="0" smtClean="0">
                <a:latin typeface="Times New Roman" panose="02020603050405020304" pitchFamily="18" charset="0"/>
                <a:ea typeface="Times New Roman" panose="02020603050405020304" pitchFamily="18" charset="0"/>
              </a:rPr>
              <a:t>M1-5) </a:t>
            </a:r>
            <a:r>
              <a:rPr lang="en-US" dirty="0">
                <a:latin typeface="Times New Roman" panose="02020603050405020304" pitchFamily="18" charset="0"/>
                <a:ea typeface="Times New Roman" panose="02020603050405020304" pitchFamily="18" charset="0"/>
              </a:rPr>
              <a:t>will constitute the basis for the project development in terms of PC HEIs </a:t>
            </a:r>
            <a:r>
              <a:rPr lang="en-US" dirty="0" err="1">
                <a:latin typeface="Times New Roman" panose="02020603050405020304" pitchFamily="18" charset="0"/>
                <a:ea typeface="Times New Roman" panose="02020603050405020304" pitchFamily="18" charset="0"/>
              </a:rPr>
              <a:t>ToT</a:t>
            </a:r>
            <a:r>
              <a:rPr lang="en-US" dirty="0">
                <a:latin typeface="Times New Roman" panose="02020603050405020304" pitchFamily="18" charset="0"/>
                <a:ea typeface="Times New Roman" panose="02020603050405020304" pitchFamily="18" charset="0"/>
              </a:rPr>
              <a:t>/replication, curricula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&amp; LLL creation, as well as NGOs management practices and network.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T2.1 </a:t>
            </a:r>
            <a:r>
              <a:rPr lang="en-US" dirty="0">
                <a:latin typeface="Times New Roman" panose="02020603050405020304" pitchFamily="18" charset="0"/>
                <a:ea typeface="Times New Roman" panose="02020603050405020304" pitchFamily="18" charset="0"/>
              </a:rPr>
              <a:t>Study visit at EU HEIs and NGOs </a:t>
            </a:r>
            <a:r>
              <a:rPr lang="en-US" dirty="0" smtClean="0">
                <a:latin typeface="Times New Roman" panose="02020603050405020304" pitchFamily="18" charset="0"/>
                <a:ea typeface="Times New Roman" panose="02020603050405020304" pitchFamily="18" charset="0"/>
              </a:rPr>
              <a:t>(National </a:t>
            </a:r>
            <a:r>
              <a:rPr lang="en-US" dirty="0">
                <a:latin typeface="Times New Roman" panose="02020603050405020304" pitchFamily="18" charset="0"/>
                <a:ea typeface="Times New Roman" panose="02020603050405020304" pitchFamily="18" charset="0"/>
              </a:rPr>
              <a:t>SWOT reports from PCs </a:t>
            </a:r>
            <a:r>
              <a:rPr lang="en-US" dirty="0" smtClean="0">
                <a:latin typeface="Times New Roman" panose="02020603050405020304" pitchFamily="18" charset="0"/>
                <a:ea typeface="Times New Roman" panose="02020603050405020304" pitchFamily="18" charset="0"/>
              </a:rPr>
              <a:t>+Reg</a:t>
            </a:r>
            <a:r>
              <a:rPr lang="en-US" dirty="0">
                <a:latin typeface="Times New Roman" panose="02020603050405020304" pitchFamily="18" charset="0"/>
                <a:ea typeface="Times New Roman" panose="02020603050405020304" pitchFamily="18" charset="0"/>
              </a:rPr>
              <a:t>. report);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T2.2 </a:t>
            </a:r>
            <a:r>
              <a:rPr lang="en-US" dirty="0">
                <a:latin typeface="Times New Roman" panose="02020603050405020304" pitchFamily="18" charset="0"/>
                <a:ea typeface="Times New Roman" panose="02020603050405020304" pitchFamily="18" charset="0"/>
              </a:rPr>
              <a:t>Surveys and Interviews Design (Survey/interview protocol prepared);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T2.3 </a:t>
            </a:r>
            <a:r>
              <a:rPr lang="en-US" dirty="0">
                <a:latin typeface="Times New Roman" panose="02020603050405020304" pitchFamily="18" charset="0"/>
                <a:ea typeface="Times New Roman" panose="02020603050405020304" pitchFamily="18" charset="0"/>
              </a:rPr>
              <a:t>Data collection &amp; Analysis (Collection &amp; analysis meth. defined, survey distributed </a:t>
            </a:r>
            <a:r>
              <a:rPr lang="en-US" dirty="0" smtClean="0">
                <a:latin typeface="Times New Roman" panose="02020603050405020304" pitchFamily="18" charset="0"/>
                <a:ea typeface="Times New Roman" panose="02020603050405020304" pitchFamily="18" charset="0"/>
              </a:rPr>
              <a:t>to </a:t>
            </a:r>
            <a:r>
              <a:rPr lang="en-US" dirty="0">
                <a:latin typeface="Times New Roman" panose="02020603050405020304" pitchFamily="18" charset="0"/>
                <a:ea typeface="Times New Roman" panose="02020603050405020304" pitchFamily="18" charset="0"/>
              </a:rPr>
              <a:t>PC HEIs</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surveys/interviews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r>
              <a:rPr lang="en-US" b="1" dirty="0">
                <a:latin typeface="Times New Roman" panose="02020603050405020304" pitchFamily="18" charset="0"/>
                <a:ea typeface="Times New Roman" panose="02020603050405020304" pitchFamily="18" charset="0"/>
              </a:rPr>
              <a:t>: </a:t>
            </a:r>
            <a:endParaRPr lang="en-US"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comprehensive </a:t>
            </a:r>
            <a:r>
              <a:rPr lang="en-US" dirty="0">
                <a:latin typeface="Times New Roman" panose="02020603050405020304" pitchFamily="18" charset="0"/>
                <a:ea typeface="Times New Roman" panose="02020603050405020304" pitchFamily="18" charset="0"/>
              </a:rPr>
              <a:t>&amp; relevant analysis upon which the main activities &amp; results will be built.</a:t>
            </a: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 </a:t>
            </a:r>
            <a:endParaRPr lang="en-C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7735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775017" y="495617"/>
            <a:ext cx="3025140" cy="850265"/>
          </a:xfrm>
          <a:prstGeom prst="rect">
            <a:avLst/>
          </a:prstGeom>
        </p:spPr>
      </p:pic>
      <p:sp>
        <p:nvSpPr>
          <p:cNvPr id="2" name="Rectangle 1"/>
          <p:cNvSpPr/>
          <p:nvPr/>
        </p:nvSpPr>
        <p:spPr>
          <a:xfrm>
            <a:off x="1371600" y="1897440"/>
            <a:ext cx="9969500" cy="4893647"/>
          </a:xfrm>
          <a:prstGeom prst="rect">
            <a:avLst/>
          </a:prstGeom>
        </p:spPr>
        <p:txBody>
          <a:bodyPr wrap="square">
            <a:spAutoFit/>
          </a:bodyPr>
          <a:lstStyle/>
          <a:p>
            <a:pPr>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WP3: </a:t>
            </a:r>
            <a:r>
              <a:rPr lang="en-GB" sz="2400" b="1" dirty="0" smtClean="0"/>
              <a:t>Leader, Coleader: </a:t>
            </a:r>
            <a:r>
              <a:rPr lang="en-CA" sz="2400" b="1" dirty="0"/>
              <a:t>UNIBO + AIU</a:t>
            </a:r>
            <a:endParaRPr lang="en-US" sz="2400" b="1" dirty="0" smtClean="0">
              <a:solidFill>
                <a:srgbClr val="FF0000"/>
              </a:solidFill>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WP3 </a:t>
            </a:r>
            <a:r>
              <a:rPr lang="en-US" b="1" dirty="0">
                <a:latin typeface="Times New Roman" panose="02020603050405020304" pitchFamily="18" charset="0"/>
                <a:ea typeface="Times New Roman" panose="02020603050405020304" pitchFamily="18" charset="0"/>
              </a:rPr>
              <a:t>BUILDING CAPACITIES (M5-28) </a:t>
            </a:r>
            <a:r>
              <a:rPr lang="en-US" dirty="0">
                <a:latin typeface="Times New Roman" panose="02020603050405020304" pitchFamily="18" charset="0"/>
                <a:ea typeface="Times New Roman" panose="02020603050405020304" pitchFamily="18" charset="0"/>
              </a:rPr>
              <a:t>will design &amp; implement 4 </a:t>
            </a:r>
            <a:r>
              <a:rPr lang="en-US" dirty="0" err="1">
                <a:latin typeface="Times New Roman" panose="02020603050405020304" pitchFamily="18" charset="0"/>
                <a:ea typeface="Times New Roman" panose="02020603050405020304" pitchFamily="18" charset="0"/>
              </a:rPr>
              <a:t>ToT</a:t>
            </a:r>
            <a:r>
              <a:rPr lang="en-US" dirty="0">
                <a:latin typeface="Times New Roman" panose="02020603050405020304" pitchFamily="18" charset="0"/>
                <a:ea typeface="Times New Roman" panose="02020603050405020304" pitchFamily="18" charset="0"/>
              </a:rPr>
              <a:t> modules to 344 </a:t>
            </a:r>
            <a:r>
              <a:rPr lang="en-US" dirty="0" err="1">
                <a:latin typeface="Times New Roman" panose="02020603050405020304" pitchFamily="18" charset="0"/>
                <a:ea typeface="Times New Roman" panose="02020603050405020304" pitchFamily="18" charset="0"/>
              </a:rPr>
              <a:t>pax</a:t>
            </a:r>
            <a:r>
              <a:rPr lang="en-US" dirty="0">
                <a:latin typeface="Times New Roman" panose="02020603050405020304" pitchFamily="18" charset="0"/>
                <a:ea typeface="Times New Roman" panose="02020603050405020304" pitchFamily="18" charset="0"/>
              </a:rPr>
              <a:t>. + their </a:t>
            </a:r>
            <a:r>
              <a:rPr lang="en-US" dirty="0" smtClean="0">
                <a:latin typeface="Times New Roman" panose="02020603050405020304" pitchFamily="18" charset="0"/>
                <a:ea typeface="Times New Roman" panose="02020603050405020304" pitchFamily="18" charset="0"/>
              </a:rPr>
              <a:t>replications. </a:t>
            </a:r>
            <a:r>
              <a:rPr lang="en-US" dirty="0">
                <a:latin typeface="Times New Roman" panose="02020603050405020304" pitchFamily="18" charset="0"/>
                <a:ea typeface="Times New Roman" panose="02020603050405020304" pitchFamily="18" charset="0"/>
              </a:rPr>
              <a:t>to increase the benefit of the action within PC HEIs (more staff trained) &amp; NGOs at national &amp; regional level</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 </a:t>
            </a:r>
          </a:p>
          <a:p>
            <a:pPr marL="285750" indent="-285750">
              <a:spcAft>
                <a:spcPts val="0"/>
              </a:spcAft>
              <a:buFontTx/>
              <a:buChar char="-"/>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T3.1 </a:t>
            </a:r>
            <a:r>
              <a:rPr lang="en-US" dirty="0">
                <a:latin typeface="Times New Roman" panose="02020603050405020304" pitchFamily="18" charset="0"/>
                <a:ea typeface="Times New Roman" panose="02020603050405020304" pitchFamily="18" charset="0"/>
              </a:rPr>
              <a:t>Training of Trainers (</a:t>
            </a:r>
            <a:r>
              <a:rPr lang="en-US" dirty="0" err="1">
                <a:latin typeface="Times New Roman" panose="02020603050405020304" pitchFamily="18" charset="0"/>
                <a:ea typeface="Times New Roman" panose="02020603050405020304" pitchFamily="18" charset="0"/>
              </a:rPr>
              <a:t>ToT</a:t>
            </a:r>
            <a:r>
              <a:rPr lang="en-US" dirty="0">
                <a:latin typeface="Times New Roman" panose="02020603050405020304" pitchFamily="18" charset="0"/>
                <a:ea typeface="Times New Roman" panose="02020603050405020304" pitchFamily="18" charset="0"/>
              </a:rPr>
              <a:t> plan, 4 </a:t>
            </a:r>
            <a:r>
              <a:rPr lang="en-US" dirty="0" err="1">
                <a:latin typeface="Times New Roman" panose="02020603050405020304" pitchFamily="18" charset="0"/>
                <a:ea typeface="Times New Roman" panose="02020603050405020304" pitchFamily="18" charset="0"/>
              </a:rPr>
              <a:t>ToT</a:t>
            </a:r>
            <a:r>
              <a:rPr lang="en-US" dirty="0">
                <a:latin typeface="Times New Roman" panose="02020603050405020304" pitchFamily="18" charset="0"/>
                <a:ea typeface="Times New Roman" panose="02020603050405020304" pitchFamily="18" charset="0"/>
              </a:rPr>
              <a:t> modules prepared/delivered/reported; </a:t>
            </a:r>
            <a:endParaRPr lang="en-US" dirty="0" smtClean="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T3.2 </a:t>
            </a:r>
            <a:r>
              <a:rPr lang="en-US" dirty="0">
                <a:latin typeface="Times New Roman" panose="02020603050405020304" pitchFamily="18" charset="0"/>
                <a:ea typeface="Times New Roman" panose="02020603050405020304" pitchFamily="18" charset="0"/>
              </a:rPr>
              <a:t>Trainings Replication (Training replication plan, 4 Replication modules prepared/delivered/reported); </a:t>
            </a:r>
            <a:endParaRPr lang="en-US" dirty="0" smtClean="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T3.3 </a:t>
            </a:r>
            <a:r>
              <a:rPr lang="en-US" dirty="0">
                <a:latin typeface="Times New Roman" panose="02020603050405020304" pitchFamily="18" charset="0"/>
                <a:ea typeface="Times New Roman" panose="02020603050405020304" pitchFamily="18" charset="0"/>
              </a:rPr>
              <a:t>Morale e-learning platform (1</a:t>
            </a:r>
            <a:r>
              <a:rPr lang="en-US" dirty="0" smtClean="0">
                <a:latin typeface="Times New Roman" panose="02020603050405020304" pitchFamily="18" charset="0"/>
                <a:ea typeface="Times New Roman" panose="02020603050405020304" pitchFamily="18" charset="0"/>
              </a:rPr>
              <a:t>)</a:t>
            </a:r>
          </a:p>
          <a:p>
            <a:pPr marL="285750" indent="-285750">
              <a:spcAft>
                <a:spcPts val="0"/>
              </a:spcAft>
              <a:buFontTx/>
              <a:buChar char="-"/>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marL="285750" indent="-285750">
              <a:spcAft>
                <a:spcPts val="0"/>
              </a:spcAft>
              <a:buFontTx/>
              <a:buChar char="-"/>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r>
              <a:rPr lang="en-US" dirty="0">
                <a:latin typeface="Times New Roman" panose="02020603050405020304" pitchFamily="18" charset="0"/>
                <a:ea typeface="Times New Roman" panose="02020603050405020304" pitchFamily="18" charset="0"/>
              </a:rPr>
              <a: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High </a:t>
            </a:r>
            <a:r>
              <a:rPr lang="en-US" dirty="0">
                <a:latin typeface="Times New Roman" panose="02020603050405020304" pitchFamily="18" charset="0"/>
                <a:ea typeface="Times New Roman" panose="02020603050405020304" pitchFamily="18" charset="0"/>
              </a:rPr>
              <a:t>quality, innovative &amp; replicable capacity building, relevant to PC HEIs needs. </a:t>
            </a:r>
            <a:endParaRPr lang="en-C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881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640140" y="289523"/>
            <a:ext cx="3025140" cy="850265"/>
          </a:xfrm>
          <a:prstGeom prst="rect">
            <a:avLst/>
          </a:prstGeom>
        </p:spPr>
      </p:pic>
      <p:sp>
        <p:nvSpPr>
          <p:cNvPr id="2" name="Rectangle 1"/>
          <p:cNvSpPr/>
          <p:nvPr/>
        </p:nvSpPr>
        <p:spPr>
          <a:xfrm>
            <a:off x="467649" y="1139788"/>
            <a:ext cx="10236200" cy="5724644"/>
          </a:xfrm>
          <a:prstGeom prst="rect">
            <a:avLst/>
          </a:prstGeom>
        </p:spPr>
        <p:txBody>
          <a:bodyPr wrap="square">
            <a:spAutoFit/>
          </a:bodyPr>
          <a:lstStyle/>
          <a:p>
            <a:pPr>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WP4: </a:t>
            </a:r>
            <a:r>
              <a:rPr lang="en-GB" sz="2400" b="1" dirty="0" smtClean="0"/>
              <a:t>Leader, Coleader: </a:t>
            </a:r>
            <a:r>
              <a:rPr lang="en-CA" sz="2400" b="1" dirty="0"/>
              <a:t>UA + IUST</a:t>
            </a:r>
            <a:endParaRPr lang="en-US" sz="2400" b="1" dirty="0" smtClean="0">
              <a:solidFill>
                <a:srgbClr val="FF0000"/>
              </a:solidFill>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WP4 </a:t>
            </a:r>
            <a:r>
              <a:rPr lang="en-US" b="1" dirty="0">
                <a:latin typeface="Times New Roman" panose="02020603050405020304" pitchFamily="18" charset="0"/>
                <a:ea typeface="Times New Roman" panose="02020603050405020304" pitchFamily="18" charset="0"/>
              </a:rPr>
              <a:t>CURRICULA ENHANCEMENT &amp; DELIVERY(M7-36) </a:t>
            </a:r>
            <a:r>
              <a:rPr lang="en-US" dirty="0">
                <a:latin typeface="Times New Roman" panose="02020603050405020304" pitchFamily="18" charset="0"/>
                <a:ea typeface="Times New Roman" panose="02020603050405020304" pitchFamily="18" charset="0"/>
              </a:rPr>
              <a:t>will be focused on the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of existing bachelor study </a:t>
            </a:r>
            <a:r>
              <a:rPr lang="en-US" dirty="0" smtClean="0">
                <a:latin typeface="Times New Roman" panose="02020603050405020304" pitchFamily="18" charset="0"/>
                <a:ea typeface="Times New Roman" panose="02020603050405020304" pitchFamily="18" charset="0"/>
              </a:rPr>
              <a:t>programs </a:t>
            </a:r>
            <a:r>
              <a:rPr lang="en-US" dirty="0">
                <a:latin typeface="Times New Roman" panose="02020603050405020304" pitchFamily="18" charset="0"/>
                <a:ea typeface="Times New Roman" panose="02020603050405020304" pitchFamily="18" charset="0"/>
              </a:rPr>
              <a:t>at PC HEIs by designing new and multidisciplinary subjects related to sustainable NGOs management &amp; operation.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At </a:t>
            </a:r>
            <a:r>
              <a:rPr lang="en-US" dirty="0">
                <a:latin typeface="Times New Roman" panose="02020603050405020304" pitchFamily="18" charset="0"/>
                <a:ea typeface="Times New Roman" panose="02020603050405020304" pitchFamily="18" charset="0"/>
              </a:rPr>
              <a:t>least 6 subjects will be integrated into existing bachelors for students (+1 final project). Students will achieve high-level competences to become future workforce qualified for effective NGOs management &amp; operation</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T4.1 Strategy for Curricula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(1bachelor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strategic plan</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T4.2 Joint Materials Development for New bachelor courses &amp; implementation (7Bachelors of 36 ECTS improved &amp; delivered to 70 students);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T4.3 </a:t>
            </a:r>
            <a:r>
              <a:rPr lang="en-US" dirty="0">
                <a:latin typeface="Times New Roman" panose="02020603050405020304" pitchFamily="18" charset="0"/>
                <a:ea typeface="Times New Roman" panose="02020603050405020304" pitchFamily="18" charset="0"/>
              </a:rPr>
              <a:t>Equipment Provision (1set of equipment purchased, installed/maintained). </a:t>
            </a:r>
            <a:r>
              <a:rPr lang="en-US" dirty="0" smtClean="0">
                <a:latin typeface="Times New Roman" panose="02020603050405020304" pitchFamily="18" charset="0"/>
                <a:ea typeface="Times New Roman" panose="02020603050405020304" pitchFamily="18" charset="0"/>
              </a:rPr>
              <a:t>Delivered </a:t>
            </a:r>
            <a:r>
              <a:rPr lang="en-US" dirty="0">
                <a:latin typeface="Times New Roman" panose="02020603050405020304" pitchFamily="18" charset="0"/>
                <a:ea typeface="Times New Roman" panose="02020603050405020304" pitchFamily="18" charset="0"/>
              </a:rPr>
              <a:t>to at least 175 students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r>
              <a:rPr lang="en-US" dirty="0">
                <a:latin typeface="Times New Roman" panose="02020603050405020304" pitchFamily="18" charset="0"/>
                <a:ea typeface="Times New Roman" panose="02020603050405020304" pitchFamily="18" charset="0"/>
              </a:rPr>
              <a: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PC </a:t>
            </a:r>
            <a:r>
              <a:rPr lang="en-US" dirty="0">
                <a:latin typeface="Times New Roman" panose="02020603050405020304" pitchFamily="18" charset="0"/>
                <a:ea typeface="Times New Roman" panose="02020603050405020304" pitchFamily="18" charset="0"/>
              </a:rPr>
              <a:t>HEIs </a:t>
            </a:r>
            <a:r>
              <a:rPr lang="en-US" dirty="0" smtClean="0">
                <a:latin typeface="Times New Roman" panose="02020603050405020304" pitchFamily="18" charset="0"/>
                <a:ea typeface="Times New Roman" panose="02020603050405020304" pitchFamily="18" charset="0"/>
              </a:rPr>
              <a:t>modernized </a:t>
            </a:r>
            <a:r>
              <a:rPr lang="en-US" dirty="0">
                <a:latin typeface="Times New Roman" panose="02020603050405020304" pitchFamily="18" charset="0"/>
                <a:ea typeface="Times New Roman" panose="02020603050405020304" pitchFamily="18" charset="0"/>
              </a:rPr>
              <a:t>bachelors answering to real NGOs needs, taking into account national/EU standards &amp; innovative teaching/assessment methodology, </a:t>
            </a:r>
            <a:r>
              <a:rPr lang="en-US" dirty="0" smtClean="0">
                <a:latin typeface="Times New Roman" panose="02020603050405020304" pitchFamily="18" charset="0"/>
                <a:ea typeface="Times New Roman" panose="02020603050405020304" pitchFamily="18" charset="0"/>
              </a:rPr>
              <a:t>programs </a:t>
            </a:r>
            <a:r>
              <a:rPr lang="en-US" dirty="0">
                <a:latin typeface="Times New Roman" panose="02020603050405020304" pitchFamily="18" charset="0"/>
                <a:ea typeface="Times New Roman" panose="02020603050405020304" pitchFamily="18" charset="0"/>
              </a:rPr>
              <a:t>are </a:t>
            </a:r>
            <a:r>
              <a:rPr lang="en-US" dirty="0" smtClean="0">
                <a:latin typeface="Times New Roman" panose="02020603050405020304" pitchFamily="18" charset="0"/>
                <a:ea typeface="Times New Roman" panose="02020603050405020304" pitchFamily="18" charset="0"/>
              </a:rPr>
              <a:t>endorsed &amp; sustainable</a:t>
            </a:r>
            <a:r>
              <a:rPr lang="en-US" dirty="0">
                <a:latin typeface="Times New Roman" panose="02020603050405020304" pitchFamily="18" charset="0"/>
                <a:ea typeface="Times New Roman" panose="02020603050405020304" pitchFamily="18" charset="0"/>
              </a:rPr>
              <a:t>, making PC HEIs a reference across the Region.</a:t>
            </a:r>
            <a:endParaRPr lang="en-C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0815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84517" y="482917"/>
            <a:ext cx="3025140" cy="850265"/>
          </a:xfrm>
          <a:prstGeom prst="rect">
            <a:avLst/>
          </a:prstGeom>
        </p:spPr>
      </p:pic>
      <p:sp>
        <p:nvSpPr>
          <p:cNvPr id="2" name="Rectangle 1"/>
          <p:cNvSpPr/>
          <p:nvPr/>
        </p:nvSpPr>
        <p:spPr>
          <a:xfrm>
            <a:off x="851217" y="1537265"/>
            <a:ext cx="10058083" cy="4893647"/>
          </a:xfrm>
          <a:prstGeom prst="rect">
            <a:avLst/>
          </a:prstGeom>
        </p:spPr>
        <p:txBody>
          <a:bodyPr wrap="square">
            <a:spAutoFit/>
          </a:bodyPr>
          <a:lstStyle/>
          <a:p>
            <a:pPr>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WP5: </a:t>
            </a:r>
            <a:r>
              <a:rPr lang="en-GB" sz="2400" b="1" dirty="0" smtClean="0"/>
              <a:t>Leader, Coleader: </a:t>
            </a:r>
            <a:r>
              <a:rPr lang="en-CA" sz="2400" b="1" dirty="0"/>
              <a:t>MUBS  +  UD</a:t>
            </a:r>
            <a:endParaRPr lang="en-US" sz="2400" b="1" dirty="0" smtClean="0">
              <a:solidFill>
                <a:srgbClr val="FF0000"/>
              </a:solidFill>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WP5 </a:t>
            </a:r>
            <a:r>
              <a:rPr lang="en-US" b="1" dirty="0">
                <a:latin typeface="Times New Roman" panose="02020603050405020304" pitchFamily="18" charset="0"/>
                <a:ea typeface="Times New Roman" panose="02020603050405020304" pitchFamily="18" charset="0"/>
              </a:rPr>
              <a:t>LLL COURSES DESIGN &amp; IMPLEMENTATION(M16-36) </a:t>
            </a:r>
            <a:r>
              <a:rPr lang="en-US" dirty="0">
                <a:latin typeface="Times New Roman" panose="02020603050405020304" pitchFamily="18" charset="0"/>
                <a:ea typeface="Times New Roman" panose="02020603050405020304" pitchFamily="18" charset="0"/>
              </a:rPr>
              <a:t>will create 3 LLL courses of 1-week duration at each PC, delivered by blended methodology(face-to-face + virtual</a:t>
            </a:r>
            <a:r>
              <a:rPr lang="en-US" dirty="0" smtClean="0">
                <a:latin typeface="Times New Roman" panose="02020603050405020304" pitchFamily="18" charset="0"/>
                <a:ea typeface="Times New Roman" panose="02020603050405020304" pitchFamily="18" charset="0"/>
              </a:rPr>
              <a:t>) targeting </a:t>
            </a:r>
            <a:r>
              <a:rPr lang="en-US" dirty="0">
                <a:latin typeface="Times New Roman" panose="02020603050405020304" pitchFamily="18" charset="0"/>
                <a:ea typeface="Times New Roman" panose="02020603050405020304" pitchFamily="18" charset="0"/>
              </a:rPr>
              <a:t>NGOs managers &amp; staff.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These </a:t>
            </a:r>
            <a:r>
              <a:rPr lang="en-US" dirty="0">
                <a:latin typeface="Times New Roman" panose="02020603050405020304" pitchFamily="18" charset="0"/>
                <a:ea typeface="Times New Roman" panose="02020603050405020304" pitchFamily="18" charset="0"/>
              </a:rPr>
              <a:t>courses will improve their performance &amp; will impact the quality &amp; sustainability of their activities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T5.1 </a:t>
            </a:r>
            <a:r>
              <a:rPr lang="en-US" dirty="0">
                <a:latin typeface="Times New Roman" panose="02020603050405020304" pitchFamily="18" charset="0"/>
                <a:ea typeface="Times New Roman" panose="02020603050405020304" pitchFamily="18" charset="0"/>
              </a:rPr>
              <a:t>Strategy for LLL Courses Creation &amp; Delivery(1strategic plan for LLL creation and marketing campaign</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T5.2 </a:t>
            </a:r>
            <a:r>
              <a:rPr lang="en-US" dirty="0">
                <a:latin typeface="Times New Roman" panose="02020603050405020304" pitchFamily="18" charset="0"/>
                <a:ea typeface="Times New Roman" panose="02020603050405020304" pitchFamily="18" charset="0"/>
              </a:rPr>
              <a:t>Joint Development of Materials for Professional Training Courses &amp; Implementation 3 LLL course*PC HEIs of 1 </a:t>
            </a:r>
            <a:r>
              <a:rPr lang="en-US" dirty="0" smtClean="0">
                <a:latin typeface="Times New Roman" panose="02020603050405020304" pitchFamily="18" charset="0"/>
                <a:ea typeface="Times New Roman" panose="02020603050405020304" pitchFamily="18" charset="0"/>
              </a:rPr>
              <a:t>week = </a:t>
            </a:r>
            <a:r>
              <a:rPr lang="en-US" dirty="0">
                <a:latin typeface="Times New Roman" panose="02020603050405020304" pitchFamily="18" charset="0"/>
                <a:ea typeface="Times New Roman" panose="02020603050405020304" pitchFamily="18" charset="0"/>
              </a:rPr>
              <a:t>courses. Delivered to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NGOs staff</a:t>
            </a:r>
            <a:r>
              <a:rPr lang="en-US" dirty="0" smtClean="0">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r>
              <a:rPr lang="en-US" dirty="0">
                <a:latin typeface="Times New Roman" panose="02020603050405020304" pitchFamily="18" charset="0"/>
                <a:ea typeface="Times New Roman" panose="02020603050405020304" pitchFamily="18" charset="0"/>
              </a:rPr>
              <a: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LLL </a:t>
            </a:r>
            <a:r>
              <a:rPr lang="en-US" dirty="0">
                <a:latin typeface="Times New Roman" panose="02020603050405020304" pitchFamily="18" charset="0"/>
                <a:ea typeface="Times New Roman" panose="02020603050405020304" pitchFamily="18" charset="0"/>
              </a:rPr>
              <a:t>courses created in response to NGOs challenges &amp; training needs. Conceived with blended delivery. LLL courses endorsed by PC HEIs are sustainable, referent in the sector</a:t>
            </a:r>
            <a:endParaRPr lang="en-CA" dirty="0">
              <a:latin typeface="Times New Roman" panose="02020603050405020304" pitchFamily="18" charset="0"/>
              <a:ea typeface="Times New Roman" panose="02020603050405020304" pitchFamily="18" charset="0"/>
            </a:endParaRPr>
          </a:p>
          <a:p>
            <a:pPr>
              <a:spcAft>
                <a:spcPts val="0"/>
              </a:spcAft>
            </a:pPr>
            <a:r>
              <a:rPr lang="en-US" dirty="0">
                <a:latin typeface="Times New Roman" panose="02020603050405020304" pitchFamily="18" charset="0"/>
                <a:ea typeface="Times New Roman" panose="02020603050405020304" pitchFamily="18" charset="0"/>
              </a:rPr>
              <a:t> </a:t>
            </a:r>
            <a:endParaRPr lang="en-C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0519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00037" y="271302"/>
          <a:ext cx="10944226" cy="4268040"/>
        </p:xfrm>
        <a:graphic>
          <a:graphicData uri="http://schemas.openxmlformats.org/drawingml/2006/table">
            <a:tbl>
              <a:tblPr firstRow="1" firstCol="1" bandRow="1">
                <a:tableStyleId>{5C22544A-7EE6-4342-B048-85BDC9FD1C3A}</a:tableStyleId>
              </a:tblPr>
              <a:tblGrid>
                <a:gridCol w="2112152">
                  <a:extLst>
                    <a:ext uri="{9D8B030D-6E8A-4147-A177-3AD203B41FA5}">
                      <a16:colId xmlns="" xmlns:a16="http://schemas.microsoft.com/office/drawing/2014/main" val="670078132"/>
                    </a:ext>
                  </a:extLst>
                </a:gridCol>
                <a:gridCol w="8832074">
                  <a:extLst>
                    <a:ext uri="{9D8B030D-6E8A-4147-A177-3AD203B41FA5}">
                      <a16:colId xmlns="" xmlns:a16="http://schemas.microsoft.com/office/drawing/2014/main" val="4170817561"/>
                    </a:ext>
                  </a:extLst>
                </a:gridCol>
              </a:tblGrid>
              <a:tr h="426804">
                <a:tc>
                  <a:txBody>
                    <a:bodyPr/>
                    <a:lstStyle/>
                    <a:p>
                      <a:pPr algn="ctr">
                        <a:spcAft>
                          <a:spcPts val="0"/>
                        </a:spcAft>
                        <a:tabLst>
                          <a:tab pos="714375" algn="l"/>
                        </a:tabLst>
                      </a:pPr>
                      <a:r>
                        <a:rPr lang="en-US" sz="2400">
                          <a:effectLst/>
                        </a:rPr>
                        <a:t>Year</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a:spcAft>
                          <a:spcPts val="0"/>
                        </a:spcAft>
                      </a:pPr>
                      <a:r>
                        <a:rPr lang="en-US" sz="2400">
                          <a:effectLst/>
                        </a:rPr>
                        <a:t>WP1: Management M1-36</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3414800360"/>
                  </a:ext>
                </a:extLst>
              </a:tr>
              <a:tr h="1280412">
                <a:tc>
                  <a:txBody>
                    <a:bodyPr/>
                    <a:lstStyle/>
                    <a:p>
                      <a:pPr>
                        <a:spcAft>
                          <a:spcPts val="0"/>
                        </a:spcAft>
                      </a:pPr>
                      <a:r>
                        <a:rPr lang="en-US" sz="2400">
                          <a:effectLst/>
                        </a:rPr>
                        <a:t>1</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400" dirty="0">
                          <a:effectLst/>
                        </a:rPr>
                        <a:t>Technical, Administrative and Financial Management</a:t>
                      </a:r>
                      <a:endParaRPr lang="en-CA" sz="2400" dirty="0">
                        <a:effectLst/>
                      </a:endParaRPr>
                    </a:p>
                    <a:p>
                      <a:pPr>
                        <a:spcAft>
                          <a:spcPts val="0"/>
                        </a:spcAft>
                      </a:pPr>
                      <a:r>
                        <a:rPr lang="en-US" sz="2400" dirty="0">
                          <a:effectLst/>
                        </a:rPr>
                        <a:t>Periodic project Meetings</a:t>
                      </a:r>
                      <a:endParaRPr lang="en-CA" sz="2400" dirty="0">
                        <a:effectLst/>
                      </a:endParaRPr>
                    </a:p>
                    <a:p>
                      <a:pPr>
                        <a:spcAft>
                          <a:spcPts val="0"/>
                        </a:spcAft>
                      </a:pPr>
                      <a:r>
                        <a:rPr lang="en-US" sz="2400" dirty="0">
                          <a:effectLst/>
                        </a:rPr>
                        <a:t>IT tools for Project management</a:t>
                      </a:r>
                      <a:endParaRPr lang="en-CA" sz="24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4240438785"/>
                  </a:ext>
                </a:extLst>
              </a:tr>
              <a:tr h="1280412">
                <a:tc>
                  <a:txBody>
                    <a:bodyPr/>
                    <a:lstStyle/>
                    <a:p>
                      <a:pPr>
                        <a:spcAft>
                          <a:spcPts val="0"/>
                        </a:spcAft>
                      </a:pPr>
                      <a:r>
                        <a:rPr lang="en-US" sz="2400">
                          <a:effectLst/>
                        </a:rPr>
                        <a:t>2</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400" dirty="0">
                          <a:effectLst/>
                        </a:rPr>
                        <a:t>Technical, Administrative and Financial Management</a:t>
                      </a:r>
                      <a:endParaRPr lang="en-CA" sz="2400" dirty="0">
                        <a:effectLst/>
                      </a:endParaRPr>
                    </a:p>
                    <a:p>
                      <a:pPr>
                        <a:spcAft>
                          <a:spcPts val="0"/>
                        </a:spcAft>
                      </a:pPr>
                      <a:r>
                        <a:rPr lang="en-US" sz="2400" dirty="0">
                          <a:effectLst/>
                        </a:rPr>
                        <a:t>Periodic project Meetings</a:t>
                      </a:r>
                      <a:endParaRPr lang="en-CA" sz="2400" dirty="0">
                        <a:effectLst/>
                      </a:endParaRPr>
                    </a:p>
                    <a:p>
                      <a:pPr>
                        <a:spcAft>
                          <a:spcPts val="0"/>
                        </a:spcAft>
                      </a:pPr>
                      <a:r>
                        <a:rPr lang="en-US" sz="2400" dirty="0">
                          <a:effectLst/>
                        </a:rPr>
                        <a:t>IT tools for Project management</a:t>
                      </a:r>
                      <a:endParaRPr lang="en-CA" sz="24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3253274242"/>
                  </a:ext>
                </a:extLst>
              </a:tr>
              <a:tr h="1280412">
                <a:tc>
                  <a:txBody>
                    <a:bodyPr/>
                    <a:lstStyle/>
                    <a:p>
                      <a:pPr>
                        <a:spcAft>
                          <a:spcPts val="0"/>
                        </a:spcAft>
                      </a:pPr>
                      <a:r>
                        <a:rPr lang="en-US" sz="2400">
                          <a:effectLst/>
                        </a:rPr>
                        <a:t>3</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400" dirty="0">
                          <a:effectLst/>
                        </a:rPr>
                        <a:t>Technical, Administrative and Financial Management</a:t>
                      </a:r>
                      <a:endParaRPr lang="en-CA" sz="2400" dirty="0">
                        <a:effectLst/>
                      </a:endParaRPr>
                    </a:p>
                    <a:p>
                      <a:pPr>
                        <a:spcAft>
                          <a:spcPts val="0"/>
                        </a:spcAft>
                      </a:pPr>
                      <a:r>
                        <a:rPr lang="en-US" sz="2400" dirty="0">
                          <a:effectLst/>
                        </a:rPr>
                        <a:t>Periodic project Meetings</a:t>
                      </a:r>
                      <a:endParaRPr lang="en-CA" sz="2400" dirty="0">
                        <a:effectLst/>
                      </a:endParaRPr>
                    </a:p>
                    <a:p>
                      <a:pPr>
                        <a:spcAft>
                          <a:spcPts val="0"/>
                        </a:spcAft>
                      </a:pPr>
                      <a:r>
                        <a:rPr lang="en-US" sz="2400" dirty="0">
                          <a:effectLst/>
                        </a:rPr>
                        <a:t>IT tools for Project management</a:t>
                      </a:r>
                      <a:endParaRPr lang="en-CA" sz="24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2623072653"/>
                  </a:ext>
                </a:extLst>
              </a:tr>
            </a:tbl>
          </a:graphicData>
        </a:graphic>
      </p:graphicFrame>
    </p:spTree>
    <p:extLst>
      <p:ext uri="{BB962C8B-B14F-4D97-AF65-F5344CB8AC3E}">
        <p14:creationId xmlns:p14="http://schemas.microsoft.com/office/powerpoint/2010/main" val="3805291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458686" y="1825625"/>
          <a:ext cx="9002485" cy="5852160"/>
        </p:xfrm>
        <a:graphic>
          <a:graphicData uri="http://schemas.openxmlformats.org/drawingml/2006/table">
            <a:tbl>
              <a:tblPr firstRow="1" firstCol="1" bandRow="1">
                <a:tableStyleId>{5C22544A-7EE6-4342-B048-85BDC9FD1C3A}</a:tableStyleId>
              </a:tblPr>
              <a:tblGrid>
                <a:gridCol w="1427606">
                  <a:extLst>
                    <a:ext uri="{9D8B030D-6E8A-4147-A177-3AD203B41FA5}">
                      <a16:colId xmlns="" xmlns:a16="http://schemas.microsoft.com/office/drawing/2014/main" val="2617872083"/>
                    </a:ext>
                  </a:extLst>
                </a:gridCol>
                <a:gridCol w="7574879">
                  <a:extLst>
                    <a:ext uri="{9D8B030D-6E8A-4147-A177-3AD203B41FA5}">
                      <a16:colId xmlns="" xmlns:a16="http://schemas.microsoft.com/office/drawing/2014/main" val="617211102"/>
                    </a:ext>
                  </a:extLst>
                </a:gridCol>
              </a:tblGrid>
              <a:tr h="242534">
                <a:tc>
                  <a:txBody>
                    <a:bodyPr/>
                    <a:lstStyle/>
                    <a:p>
                      <a:pPr algn="ctr">
                        <a:spcAft>
                          <a:spcPts val="0"/>
                        </a:spcAft>
                        <a:tabLst>
                          <a:tab pos="714375" algn="l"/>
                        </a:tabLst>
                      </a:pPr>
                      <a:r>
                        <a:rPr lang="en-US" sz="2400">
                          <a:effectLst/>
                        </a:rPr>
                        <a:t>Year</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4200" marR="64200" marT="0" marB="0"/>
                </a:tc>
                <a:tc>
                  <a:txBody>
                    <a:bodyPr/>
                    <a:lstStyle/>
                    <a:p>
                      <a:pPr algn="ctr">
                        <a:spcAft>
                          <a:spcPts val="0"/>
                        </a:spcAft>
                      </a:pPr>
                      <a:r>
                        <a:rPr lang="en-US" sz="2400">
                          <a:effectLst/>
                        </a:rPr>
                        <a:t>WP6: Dissemination M1-36</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4200" marR="64200" marT="0" marB="0"/>
                </a:tc>
                <a:extLst>
                  <a:ext uri="{0D108BD9-81ED-4DB2-BD59-A6C34878D82A}">
                    <a16:rowId xmlns="" xmlns:a16="http://schemas.microsoft.com/office/drawing/2014/main" val="2928566438"/>
                  </a:ext>
                </a:extLst>
              </a:tr>
              <a:tr h="1198401">
                <a:tc>
                  <a:txBody>
                    <a:bodyPr/>
                    <a:lstStyle/>
                    <a:p>
                      <a:pPr>
                        <a:spcAft>
                          <a:spcPts val="0"/>
                        </a:spcAft>
                      </a:pPr>
                      <a:r>
                        <a:rPr lang="en-US" sz="2400">
                          <a:effectLst/>
                        </a:rPr>
                        <a:t>1</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4200" marR="64200" marT="0" marB="0"/>
                </a:tc>
                <a:tc>
                  <a:txBody>
                    <a:bodyPr/>
                    <a:lstStyle/>
                    <a:p>
                      <a:pPr>
                        <a:spcAft>
                          <a:spcPts val="0"/>
                        </a:spcAft>
                      </a:pPr>
                      <a:r>
                        <a:rPr lang="en-US" sz="2400">
                          <a:effectLst/>
                        </a:rPr>
                        <a:t>MORALE Tailor Made and Multimodal Dissemination Strategy, Package and Website</a:t>
                      </a:r>
                      <a:endParaRPr lang="en-CA" sz="2400">
                        <a:effectLst/>
                      </a:endParaRPr>
                    </a:p>
                    <a:p>
                      <a:pPr>
                        <a:spcAft>
                          <a:spcPts val="0"/>
                        </a:spcAft>
                      </a:pPr>
                      <a:r>
                        <a:rPr lang="en-US" sz="2400">
                          <a:effectLst/>
                        </a:rPr>
                        <a:t>Internal and External Daily dissemination </a:t>
                      </a:r>
                      <a:endParaRPr lang="en-CA" sz="2400">
                        <a:effectLst/>
                      </a:endParaRPr>
                    </a:p>
                    <a:p>
                      <a:pPr>
                        <a:spcAft>
                          <a:spcPts val="0"/>
                        </a:spcAft>
                      </a:pPr>
                      <a:r>
                        <a:rPr lang="en-US" sz="2400">
                          <a:effectLst/>
                        </a:rPr>
                        <a:t>Regional Round Tables with Authorities</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4200" marR="64200" marT="0" marB="0"/>
                </a:tc>
                <a:extLst>
                  <a:ext uri="{0D108BD9-81ED-4DB2-BD59-A6C34878D82A}">
                    <a16:rowId xmlns="" xmlns:a16="http://schemas.microsoft.com/office/drawing/2014/main" val="2538015087"/>
                  </a:ext>
                </a:extLst>
              </a:tr>
              <a:tr h="1369601">
                <a:tc>
                  <a:txBody>
                    <a:bodyPr/>
                    <a:lstStyle/>
                    <a:p>
                      <a:pPr>
                        <a:spcAft>
                          <a:spcPts val="0"/>
                        </a:spcAft>
                      </a:pPr>
                      <a:r>
                        <a:rPr lang="en-US" sz="2400">
                          <a:effectLst/>
                        </a:rPr>
                        <a:t>2</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4200" marR="64200" marT="0" marB="0"/>
                </a:tc>
                <a:tc>
                  <a:txBody>
                    <a:bodyPr/>
                    <a:lstStyle/>
                    <a:p>
                      <a:pPr>
                        <a:spcAft>
                          <a:spcPts val="0"/>
                        </a:spcAft>
                      </a:pPr>
                      <a:r>
                        <a:rPr lang="en-US" sz="2400">
                          <a:effectLst/>
                        </a:rPr>
                        <a:t>MORALE Tailor Made and Multimodal Dissemination Strategy, Package and Website</a:t>
                      </a:r>
                      <a:endParaRPr lang="en-CA" sz="2400">
                        <a:effectLst/>
                      </a:endParaRPr>
                    </a:p>
                    <a:p>
                      <a:pPr>
                        <a:spcAft>
                          <a:spcPts val="0"/>
                        </a:spcAft>
                      </a:pPr>
                      <a:r>
                        <a:rPr lang="en-US" sz="2400">
                          <a:effectLst/>
                        </a:rPr>
                        <a:t>Internal and External daily dissemination </a:t>
                      </a:r>
                      <a:endParaRPr lang="en-CA" sz="2400">
                        <a:effectLst/>
                      </a:endParaRPr>
                    </a:p>
                    <a:p>
                      <a:pPr>
                        <a:spcAft>
                          <a:spcPts val="0"/>
                        </a:spcAft>
                      </a:pPr>
                      <a:r>
                        <a:rPr lang="en-US" sz="2400">
                          <a:effectLst/>
                        </a:rPr>
                        <a:t>Regional Round Tables with Authorities </a:t>
                      </a:r>
                      <a:endParaRPr lang="en-CA" sz="2400">
                        <a:effectLst/>
                      </a:endParaRPr>
                    </a:p>
                    <a:p>
                      <a:pPr>
                        <a:spcAft>
                          <a:spcPts val="0"/>
                        </a:spcAft>
                      </a:pPr>
                      <a:r>
                        <a:rPr lang="en-US" sz="2400">
                          <a:effectLst/>
                        </a:rPr>
                        <a:t>National Seminars</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4200" marR="64200" marT="0" marB="0"/>
                </a:tc>
                <a:extLst>
                  <a:ext uri="{0D108BD9-81ED-4DB2-BD59-A6C34878D82A}">
                    <a16:rowId xmlns="" xmlns:a16="http://schemas.microsoft.com/office/drawing/2014/main" val="2109863042"/>
                  </a:ext>
                </a:extLst>
              </a:tr>
              <a:tr h="1540802">
                <a:tc>
                  <a:txBody>
                    <a:bodyPr/>
                    <a:lstStyle/>
                    <a:p>
                      <a:pPr>
                        <a:spcAft>
                          <a:spcPts val="0"/>
                        </a:spcAft>
                      </a:pPr>
                      <a:r>
                        <a:rPr lang="en-US" sz="2400">
                          <a:effectLst/>
                        </a:rPr>
                        <a:t>3</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4200" marR="64200" marT="0" marB="0"/>
                </a:tc>
                <a:tc>
                  <a:txBody>
                    <a:bodyPr/>
                    <a:lstStyle/>
                    <a:p>
                      <a:pPr>
                        <a:spcAft>
                          <a:spcPts val="0"/>
                        </a:spcAft>
                      </a:pPr>
                      <a:r>
                        <a:rPr lang="en-US" sz="2400" dirty="0">
                          <a:effectLst/>
                        </a:rPr>
                        <a:t>MORALE Tailor Made and Multimodal Dissemination Strategy, Package and Website</a:t>
                      </a:r>
                      <a:endParaRPr lang="en-CA" sz="2400" dirty="0">
                        <a:effectLst/>
                      </a:endParaRPr>
                    </a:p>
                    <a:p>
                      <a:pPr>
                        <a:spcAft>
                          <a:spcPts val="0"/>
                        </a:spcAft>
                      </a:pPr>
                      <a:r>
                        <a:rPr lang="en-US" sz="2400" dirty="0">
                          <a:effectLst/>
                        </a:rPr>
                        <a:t>Internal and External daily dissemination </a:t>
                      </a:r>
                      <a:endParaRPr lang="en-CA" sz="2400" dirty="0">
                        <a:effectLst/>
                      </a:endParaRPr>
                    </a:p>
                    <a:p>
                      <a:pPr>
                        <a:spcAft>
                          <a:spcPts val="0"/>
                        </a:spcAft>
                      </a:pPr>
                      <a:r>
                        <a:rPr lang="en-US" sz="2400" dirty="0">
                          <a:effectLst/>
                        </a:rPr>
                        <a:t>Regional Round Tables with Authorities </a:t>
                      </a:r>
                      <a:endParaRPr lang="en-CA" sz="2400" dirty="0">
                        <a:effectLst/>
                      </a:endParaRPr>
                    </a:p>
                    <a:p>
                      <a:pPr>
                        <a:spcAft>
                          <a:spcPts val="0"/>
                        </a:spcAft>
                      </a:pPr>
                      <a:r>
                        <a:rPr lang="en-US" sz="2400" dirty="0">
                          <a:effectLst/>
                        </a:rPr>
                        <a:t>National Seminars</a:t>
                      </a:r>
                      <a:endParaRPr lang="en-CA" sz="2400" dirty="0">
                        <a:effectLst/>
                      </a:endParaRPr>
                    </a:p>
                    <a:p>
                      <a:pPr>
                        <a:spcAft>
                          <a:spcPts val="0"/>
                        </a:spcAft>
                      </a:pPr>
                      <a:r>
                        <a:rPr lang="en-US" sz="2400" dirty="0">
                          <a:effectLst/>
                        </a:rPr>
                        <a:t>Supra-Regional Final Conference</a:t>
                      </a:r>
                      <a:endParaRPr lang="en-CA" sz="24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4200" marR="64200" marT="0" marB="0"/>
                </a:tc>
                <a:extLst>
                  <a:ext uri="{0D108BD9-81ED-4DB2-BD59-A6C34878D82A}">
                    <a16:rowId xmlns="" xmlns:a16="http://schemas.microsoft.com/office/drawing/2014/main" val="1118135692"/>
                  </a:ext>
                </a:extLst>
              </a:tr>
            </a:tbl>
          </a:graphicData>
        </a:graphic>
      </p:graphicFrame>
    </p:spTree>
    <p:extLst>
      <p:ext uri="{BB962C8B-B14F-4D97-AF65-F5344CB8AC3E}">
        <p14:creationId xmlns:p14="http://schemas.microsoft.com/office/powerpoint/2010/main" val="349921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807030" y="2500154"/>
          <a:ext cx="8763000" cy="2926080"/>
        </p:xfrm>
        <a:graphic>
          <a:graphicData uri="http://schemas.openxmlformats.org/drawingml/2006/table">
            <a:tbl>
              <a:tblPr firstRow="1" firstCol="1" bandRow="1">
                <a:tableStyleId>{5C22544A-7EE6-4342-B048-85BDC9FD1C3A}</a:tableStyleId>
              </a:tblPr>
              <a:tblGrid>
                <a:gridCol w="1952735">
                  <a:extLst>
                    <a:ext uri="{9D8B030D-6E8A-4147-A177-3AD203B41FA5}">
                      <a16:colId xmlns="" xmlns:a16="http://schemas.microsoft.com/office/drawing/2014/main" val="2141813614"/>
                    </a:ext>
                  </a:extLst>
                </a:gridCol>
                <a:gridCol w="6810265">
                  <a:extLst>
                    <a:ext uri="{9D8B030D-6E8A-4147-A177-3AD203B41FA5}">
                      <a16:colId xmlns="" xmlns:a16="http://schemas.microsoft.com/office/drawing/2014/main" val="541461805"/>
                    </a:ext>
                  </a:extLst>
                </a:gridCol>
              </a:tblGrid>
              <a:tr h="259080">
                <a:tc>
                  <a:txBody>
                    <a:bodyPr/>
                    <a:lstStyle/>
                    <a:p>
                      <a:pPr algn="ctr">
                        <a:spcAft>
                          <a:spcPts val="0"/>
                        </a:spcAft>
                        <a:tabLst>
                          <a:tab pos="714375" algn="l"/>
                        </a:tabLst>
                      </a:pPr>
                      <a:r>
                        <a:rPr lang="en-US" sz="2400">
                          <a:effectLst/>
                        </a:rPr>
                        <a:t>Year</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a:spcAft>
                          <a:spcPts val="0"/>
                        </a:spcAft>
                        <a:tabLst>
                          <a:tab pos="635000" algn="l"/>
                          <a:tab pos="1301750" algn="ctr"/>
                        </a:tabLst>
                      </a:pPr>
                      <a:r>
                        <a:rPr lang="en-US" sz="2400">
                          <a:effectLst/>
                        </a:rPr>
                        <a:t>WP7: Quality M1-36</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3958519531"/>
                  </a:ext>
                </a:extLst>
              </a:tr>
              <a:tr h="0">
                <a:tc>
                  <a:txBody>
                    <a:bodyPr/>
                    <a:lstStyle/>
                    <a:p>
                      <a:pPr>
                        <a:spcAft>
                          <a:spcPts val="0"/>
                        </a:spcAft>
                      </a:pPr>
                      <a:r>
                        <a:rPr lang="en-US" sz="2400">
                          <a:effectLst/>
                        </a:rPr>
                        <a:t>1</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400">
                          <a:effectLst/>
                        </a:rPr>
                        <a:t>Quality Strategy and Tools with focus on sustainability</a:t>
                      </a:r>
                      <a:endParaRPr lang="en-CA" sz="2400">
                        <a:effectLst/>
                      </a:endParaRPr>
                    </a:p>
                    <a:p>
                      <a:pPr>
                        <a:spcAft>
                          <a:spcPts val="0"/>
                        </a:spcAft>
                      </a:pPr>
                      <a:r>
                        <a:rPr lang="en-US" sz="2400">
                          <a:effectLst/>
                        </a:rPr>
                        <a:t>Internal Quality Assurance</a:t>
                      </a:r>
                      <a:endParaRPr lang="en-CA" sz="2400">
                        <a:effectLst/>
                      </a:endParaRPr>
                    </a:p>
                    <a:p>
                      <a:pPr>
                        <a:spcAft>
                          <a:spcPts val="0"/>
                        </a:spcAft>
                      </a:pPr>
                      <a:r>
                        <a:rPr lang="en-US" sz="2400">
                          <a:effectLst/>
                        </a:rPr>
                        <a:t>External Quality Assurance</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2270952285"/>
                  </a:ext>
                </a:extLst>
              </a:tr>
              <a:tr h="0">
                <a:tc>
                  <a:txBody>
                    <a:bodyPr/>
                    <a:lstStyle/>
                    <a:p>
                      <a:pPr>
                        <a:spcAft>
                          <a:spcPts val="0"/>
                        </a:spcAft>
                      </a:pPr>
                      <a:r>
                        <a:rPr lang="en-US" sz="2400">
                          <a:effectLst/>
                        </a:rPr>
                        <a:t>2</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400">
                          <a:effectLst/>
                        </a:rPr>
                        <a:t>Internal Quality Assurance</a:t>
                      </a:r>
                      <a:endParaRPr lang="en-CA" sz="2400">
                        <a:effectLst/>
                      </a:endParaRPr>
                    </a:p>
                    <a:p>
                      <a:pPr>
                        <a:spcAft>
                          <a:spcPts val="0"/>
                        </a:spcAft>
                      </a:pPr>
                      <a:r>
                        <a:rPr lang="en-US" sz="2400">
                          <a:effectLst/>
                        </a:rPr>
                        <a:t>External Quality Assurance</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227214785"/>
                  </a:ext>
                </a:extLst>
              </a:tr>
              <a:tr h="0">
                <a:tc>
                  <a:txBody>
                    <a:bodyPr/>
                    <a:lstStyle/>
                    <a:p>
                      <a:pPr>
                        <a:spcAft>
                          <a:spcPts val="0"/>
                        </a:spcAft>
                      </a:pPr>
                      <a:r>
                        <a:rPr lang="en-US" sz="2400">
                          <a:effectLst/>
                        </a:rPr>
                        <a:t>3</a:t>
                      </a:r>
                      <a:endParaRPr lang="en-CA" sz="24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400" dirty="0">
                          <a:effectLst/>
                        </a:rPr>
                        <a:t>Internal Quality Assurance</a:t>
                      </a:r>
                      <a:endParaRPr lang="en-CA" sz="2400" dirty="0">
                        <a:effectLst/>
                      </a:endParaRPr>
                    </a:p>
                    <a:p>
                      <a:pPr>
                        <a:spcAft>
                          <a:spcPts val="0"/>
                        </a:spcAft>
                      </a:pPr>
                      <a:r>
                        <a:rPr lang="en-US" sz="2400" dirty="0">
                          <a:effectLst/>
                        </a:rPr>
                        <a:t>External Quality Assurance</a:t>
                      </a:r>
                      <a:endParaRPr lang="en-CA" sz="24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1382167518"/>
                  </a:ext>
                </a:extLst>
              </a:tr>
            </a:tbl>
          </a:graphicData>
        </a:graphic>
      </p:graphicFrame>
    </p:spTree>
    <p:extLst>
      <p:ext uri="{BB962C8B-B14F-4D97-AF65-F5344CB8AC3E}">
        <p14:creationId xmlns:p14="http://schemas.microsoft.com/office/powerpoint/2010/main" val="42329201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404258" y="1240970"/>
          <a:ext cx="9383486" cy="4162404"/>
        </p:xfrm>
        <a:graphic>
          <a:graphicData uri="http://schemas.openxmlformats.org/drawingml/2006/table">
            <a:tbl>
              <a:tblPr firstRow="1" firstCol="1" bandRow="1">
                <a:tableStyleId>{5C22544A-7EE6-4342-B048-85BDC9FD1C3A}</a:tableStyleId>
              </a:tblPr>
              <a:tblGrid>
                <a:gridCol w="1787332">
                  <a:extLst>
                    <a:ext uri="{9D8B030D-6E8A-4147-A177-3AD203B41FA5}">
                      <a16:colId xmlns="" xmlns:a16="http://schemas.microsoft.com/office/drawing/2014/main" val="1037631888"/>
                    </a:ext>
                  </a:extLst>
                </a:gridCol>
                <a:gridCol w="3888466">
                  <a:extLst>
                    <a:ext uri="{9D8B030D-6E8A-4147-A177-3AD203B41FA5}">
                      <a16:colId xmlns="" xmlns:a16="http://schemas.microsoft.com/office/drawing/2014/main" val="1264580670"/>
                    </a:ext>
                  </a:extLst>
                </a:gridCol>
                <a:gridCol w="3707688">
                  <a:extLst>
                    <a:ext uri="{9D8B030D-6E8A-4147-A177-3AD203B41FA5}">
                      <a16:colId xmlns="" xmlns:a16="http://schemas.microsoft.com/office/drawing/2014/main" val="1781971778"/>
                    </a:ext>
                  </a:extLst>
                </a:gridCol>
              </a:tblGrid>
              <a:tr h="832481">
                <a:tc>
                  <a:txBody>
                    <a:bodyPr/>
                    <a:lstStyle/>
                    <a:p>
                      <a:pPr algn="ctr">
                        <a:spcAft>
                          <a:spcPts val="0"/>
                        </a:spcAft>
                        <a:tabLst>
                          <a:tab pos="714375" algn="l"/>
                        </a:tabLst>
                      </a:pPr>
                      <a:r>
                        <a:rPr lang="en-US" sz="2000">
                          <a:effectLst/>
                        </a:rPr>
                        <a:t>Year</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a:spcAft>
                          <a:spcPts val="0"/>
                        </a:spcAft>
                      </a:pPr>
                      <a:r>
                        <a:rPr lang="en-US" sz="2000">
                          <a:effectLst/>
                        </a:rPr>
                        <a:t>WP2: In-Depth Needs Analysis: M1-5</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lgn="ctr">
                        <a:spcAft>
                          <a:spcPts val="0"/>
                        </a:spcAft>
                      </a:pPr>
                      <a:r>
                        <a:rPr lang="en-US" sz="2000">
                          <a:effectLst/>
                        </a:rPr>
                        <a:t>WP3: Building Capacities M5-28</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2668555902"/>
                  </a:ext>
                </a:extLst>
              </a:tr>
              <a:tr h="1248721">
                <a:tc>
                  <a:txBody>
                    <a:bodyPr/>
                    <a:lstStyle/>
                    <a:p>
                      <a:pPr>
                        <a:spcAft>
                          <a:spcPts val="0"/>
                        </a:spcAft>
                      </a:pPr>
                      <a:r>
                        <a:rPr lang="en-US" sz="2000">
                          <a:effectLst/>
                        </a:rPr>
                        <a:t>1</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000">
                          <a:effectLst/>
                        </a:rPr>
                        <a:t>Study Visits EU HEIs and NGOs</a:t>
                      </a:r>
                      <a:endParaRPr lang="en-CA" sz="2000">
                        <a:effectLst/>
                      </a:endParaRPr>
                    </a:p>
                    <a:p>
                      <a:pPr>
                        <a:spcAft>
                          <a:spcPts val="0"/>
                        </a:spcAft>
                      </a:pPr>
                      <a:r>
                        <a:rPr lang="en-US" sz="2000">
                          <a:effectLst/>
                        </a:rPr>
                        <a:t>Surveys and Interviews Design</a:t>
                      </a:r>
                      <a:endParaRPr lang="en-CA" sz="2000">
                        <a:effectLst/>
                      </a:endParaRPr>
                    </a:p>
                    <a:p>
                      <a:pPr>
                        <a:spcAft>
                          <a:spcPts val="0"/>
                        </a:spcAft>
                      </a:pPr>
                      <a:r>
                        <a:rPr lang="en-US" sz="2000">
                          <a:effectLst/>
                        </a:rPr>
                        <a:t>Data Collection and Analysis</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000">
                          <a:effectLst/>
                        </a:rPr>
                        <a:t>Training of Trainers</a:t>
                      </a:r>
                      <a:endParaRPr lang="en-CA" sz="2000">
                        <a:effectLst/>
                      </a:endParaRPr>
                    </a:p>
                    <a:p>
                      <a:pPr>
                        <a:spcAft>
                          <a:spcPts val="0"/>
                        </a:spcAft>
                      </a:pPr>
                      <a:r>
                        <a:rPr lang="en-US" sz="2000">
                          <a:effectLst/>
                        </a:rPr>
                        <a:t>Trainings Replication</a:t>
                      </a:r>
                      <a:endParaRPr lang="en-CA" sz="2000">
                        <a:effectLst/>
                      </a:endParaRPr>
                    </a:p>
                    <a:p>
                      <a:pPr>
                        <a:spcAft>
                          <a:spcPts val="0"/>
                        </a:spcAft>
                      </a:pPr>
                      <a:r>
                        <a:rPr lang="en-US" sz="2000">
                          <a:effectLst/>
                        </a:rPr>
                        <a:t>MORALE e-learning platform</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889379682"/>
                  </a:ext>
                </a:extLst>
              </a:tr>
              <a:tr h="1248721">
                <a:tc>
                  <a:txBody>
                    <a:bodyPr/>
                    <a:lstStyle/>
                    <a:p>
                      <a:pPr>
                        <a:spcAft>
                          <a:spcPts val="0"/>
                        </a:spcAft>
                      </a:pPr>
                      <a:r>
                        <a:rPr lang="en-US" sz="2000">
                          <a:effectLst/>
                        </a:rPr>
                        <a:t>2</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000" dirty="0">
                          <a:effectLst/>
                        </a:rPr>
                        <a:t> </a:t>
                      </a:r>
                      <a:endParaRPr lang="en-CA" sz="20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000">
                          <a:effectLst/>
                        </a:rPr>
                        <a:t>Training of Trainers</a:t>
                      </a:r>
                      <a:endParaRPr lang="en-CA" sz="2000">
                        <a:effectLst/>
                      </a:endParaRPr>
                    </a:p>
                    <a:p>
                      <a:pPr>
                        <a:spcAft>
                          <a:spcPts val="0"/>
                        </a:spcAft>
                      </a:pPr>
                      <a:r>
                        <a:rPr lang="en-US" sz="2000">
                          <a:effectLst/>
                        </a:rPr>
                        <a:t>Trainings Replication</a:t>
                      </a:r>
                      <a:endParaRPr lang="en-CA" sz="2000">
                        <a:effectLst/>
                      </a:endParaRPr>
                    </a:p>
                    <a:p>
                      <a:pPr>
                        <a:spcAft>
                          <a:spcPts val="0"/>
                        </a:spcAft>
                      </a:pPr>
                      <a:r>
                        <a:rPr lang="en-US" sz="2000">
                          <a:effectLst/>
                        </a:rPr>
                        <a:t>MORALE e-learning platform</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998919311"/>
                  </a:ext>
                </a:extLst>
              </a:tr>
              <a:tr h="832481">
                <a:tc>
                  <a:txBody>
                    <a:bodyPr/>
                    <a:lstStyle/>
                    <a:p>
                      <a:pPr>
                        <a:spcAft>
                          <a:spcPts val="0"/>
                        </a:spcAft>
                      </a:pPr>
                      <a:r>
                        <a:rPr lang="en-US" sz="2000">
                          <a:effectLst/>
                        </a:rPr>
                        <a:t>3</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000">
                          <a:effectLst/>
                        </a:rPr>
                        <a:t> </a:t>
                      </a:r>
                      <a:endParaRPr lang="en-CA" sz="20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a:spcAft>
                          <a:spcPts val="0"/>
                        </a:spcAft>
                      </a:pPr>
                      <a:r>
                        <a:rPr lang="en-US" sz="2000" dirty="0">
                          <a:effectLst/>
                        </a:rPr>
                        <a:t>Trainings Replication</a:t>
                      </a:r>
                      <a:endParaRPr lang="en-CA" sz="2000" dirty="0">
                        <a:effectLst/>
                      </a:endParaRPr>
                    </a:p>
                    <a:p>
                      <a:pPr>
                        <a:spcAft>
                          <a:spcPts val="0"/>
                        </a:spcAft>
                      </a:pPr>
                      <a:r>
                        <a:rPr lang="en-US" sz="2000" dirty="0">
                          <a:effectLst/>
                        </a:rPr>
                        <a:t>MORALE e-learning platform</a:t>
                      </a:r>
                      <a:endParaRPr lang="en-CA" sz="20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 xmlns:a16="http://schemas.microsoft.com/office/drawing/2014/main" val="41877383"/>
                  </a:ext>
                </a:extLst>
              </a:tr>
            </a:tbl>
          </a:graphicData>
        </a:graphic>
      </p:graphicFrame>
    </p:spTree>
    <p:extLst>
      <p:ext uri="{BB962C8B-B14F-4D97-AF65-F5344CB8AC3E}">
        <p14:creationId xmlns:p14="http://schemas.microsoft.com/office/powerpoint/2010/main" val="27601719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16429" y="1305991"/>
          <a:ext cx="9808028" cy="4975065"/>
        </p:xfrm>
        <a:graphic>
          <a:graphicData uri="http://schemas.openxmlformats.org/drawingml/2006/table">
            <a:tbl>
              <a:tblPr firstRow="1" firstCol="1" bandRow="1">
                <a:tableStyleId>{5C22544A-7EE6-4342-B048-85BDC9FD1C3A}</a:tableStyleId>
              </a:tblPr>
              <a:tblGrid>
                <a:gridCol w="1712280">
                  <a:extLst>
                    <a:ext uri="{9D8B030D-6E8A-4147-A177-3AD203B41FA5}">
                      <a16:colId xmlns="" xmlns:a16="http://schemas.microsoft.com/office/drawing/2014/main" val="2665239577"/>
                    </a:ext>
                  </a:extLst>
                </a:gridCol>
                <a:gridCol w="4061762">
                  <a:extLst>
                    <a:ext uri="{9D8B030D-6E8A-4147-A177-3AD203B41FA5}">
                      <a16:colId xmlns="" xmlns:a16="http://schemas.microsoft.com/office/drawing/2014/main" val="846367124"/>
                    </a:ext>
                  </a:extLst>
                </a:gridCol>
                <a:gridCol w="4033986">
                  <a:extLst>
                    <a:ext uri="{9D8B030D-6E8A-4147-A177-3AD203B41FA5}">
                      <a16:colId xmlns="" xmlns:a16="http://schemas.microsoft.com/office/drawing/2014/main" val="3018010294"/>
                    </a:ext>
                  </a:extLst>
                </a:gridCol>
              </a:tblGrid>
              <a:tr h="621883">
                <a:tc>
                  <a:txBody>
                    <a:bodyPr/>
                    <a:lstStyle/>
                    <a:p>
                      <a:pPr algn="ctr">
                        <a:spcAft>
                          <a:spcPts val="0"/>
                        </a:spcAft>
                        <a:tabLst>
                          <a:tab pos="714375" algn="l"/>
                        </a:tabLst>
                      </a:pPr>
                      <a:r>
                        <a:rPr lang="en-US" sz="1600">
                          <a:effectLst/>
                        </a:rPr>
                        <a:t>Year</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tc>
                  <a:txBody>
                    <a:bodyPr/>
                    <a:lstStyle/>
                    <a:p>
                      <a:pPr algn="ctr">
                        <a:spcAft>
                          <a:spcPts val="0"/>
                        </a:spcAft>
                      </a:pPr>
                      <a:r>
                        <a:rPr lang="en-US" sz="1600">
                          <a:effectLst/>
                        </a:rPr>
                        <a:t>WP4: Curricula Enhancement &amp; Delivery: M7-36</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tc>
                  <a:txBody>
                    <a:bodyPr/>
                    <a:lstStyle/>
                    <a:p>
                      <a:pPr algn="ctr">
                        <a:spcAft>
                          <a:spcPts val="0"/>
                        </a:spcAft>
                      </a:pPr>
                      <a:r>
                        <a:rPr lang="en-US" sz="1600">
                          <a:effectLst/>
                        </a:rPr>
                        <a:t>WP%: lll Courses Design &amp; Implementation: </a:t>
                      </a:r>
                      <a:endParaRPr lang="en-CA" sz="1600">
                        <a:effectLst/>
                      </a:endParaRPr>
                    </a:p>
                    <a:p>
                      <a:pPr algn="ctr">
                        <a:spcAft>
                          <a:spcPts val="0"/>
                        </a:spcAft>
                      </a:pPr>
                      <a:r>
                        <a:rPr lang="en-US" sz="1600">
                          <a:effectLst/>
                        </a:rPr>
                        <a:t>M16-36</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extLst>
                  <a:ext uri="{0D108BD9-81ED-4DB2-BD59-A6C34878D82A}">
                    <a16:rowId xmlns="" xmlns:a16="http://schemas.microsoft.com/office/drawing/2014/main" val="2768632706"/>
                  </a:ext>
                </a:extLst>
              </a:tr>
              <a:tr h="1554708">
                <a:tc>
                  <a:txBody>
                    <a:bodyPr/>
                    <a:lstStyle/>
                    <a:p>
                      <a:pPr>
                        <a:spcAft>
                          <a:spcPts val="0"/>
                        </a:spcAft>
                      </a:pPr>
                      <a:r>
                        <a:rPr lang="en-US" sz="1600">
                          <a:effectLst/>
                        </a:rPr>
                        <a:t>1</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tc>
                  <a:txBody>
                    <a:bodyPr/>
                    <a:lstStyle/>
                    <a:p>
                      <a:pPr>
                        <a:spcAft>
                          <a:spcPts val="0"/>
                        </a:spcAft>
                      </a:pPr>
                      <a:r>
                        <a:rPr lang="en-US" sz="1600">
                          <a:effectLst/>
                        </a:rPr>
                        <a:t>Strategy for Curricula Modernisation </a:t>
                      </a:r>
                      <a:endParaRPr lang="en-CA" sz="1600">
                        <a:effectLst/>
                      </a:endParaRPr>
                    </a:p>
                    <a:p>
                      <a:pPr>
                        <a:spcAft>
                          <a:spcPts val="0"/>
                        </a:spcAft>
                      </a:pPr>
                      <a:r>
                        <a:rPr lang="en-US" sz="1600">
                          <a:effectLst/>
                        </a:rPr>
                        <a:t>Joint Development of materials for New Bachelor courses and Implementation</a:t>
                      </a:r>
                      <a:endParaRPr lang="en-CA" sz="1600">
                        <a:effectLst/>
                      </a:endParaRPr>
                    </a:p>
                    <a:p>
                      <a:pPr>
                        <a:spcAft>
                          <a:spcPts val="0"/>
                        </a:spcAft>
                      </a:pPr>
                      <a:r>
                        <a:rPr lang="en-US" sz="1600">
                          <a:effectLst/>
                        </a:rPr>
                        <a:t>Equipment provision for the delivery of modernised bachelor and LLL courses</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tc>
                  <a:txBody>
                    <a:bodyPr/>
                    <a:lstStyle/>
                    <a:p>
                      <a:pPr>
                        <a:spcAft>
                          <a:spcPts val="0"/>
                        </a:spcAft>
                      </a:pPr>
                      <a:r>
                        <a:rPr lang="en-US" sz="1600">
                          <a:effectLst/>
                        </a:rPr>
                        <a:t>Strategy for LLL courses creation </a:t>
                      </a:r>
                      <a:endParaRPr lang="en-CA" sz="1600">
                        <a:effectLst/>
                      </a:endParaRPr>
                    </a:p>
                    <a:p>
                      <a:pPr>
                        <a:spcAft>
                          <a:spcPts val="0"/>
                        </a:spcAft>
                      </a:pPr>
                      <a:r>
                        <a:rPr lang="en-US" sz="1600">
                          <a:effectLst/>
                        </a:rPr>
                        <a:t>Joint Development of materials for LLL courses and Implementation</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extLst>
                  <a:ext uri="{0D108BD9-81ED-4DB2-BD59-A6C34878D82A}">
                    <a16:rowId xmlns="" xmlns:a16="http://schemas.microsoft.com/office/drawing/2014/main" val="3049526265"/>
                  </a:ext>
                </a:extLst>
              </a:tr>
              <a:tr h="1554708">
                <a:tc>
                  <a:txBody>
                    <a:bodyPr/>
                    <a:lstStyle/>
                    <a:p>
                      <a:pPr>
                        <a:spcAft>
                          <a:spcPts val="0"/>
                        </a:spcAft>
                      </a:pPr>
                      <a:r>
                        <a:rPr lang="en-US" sz="1600">
                          <a:effectLst/>
                        </a:rPr>
                        <a:t>2</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tc>
                  <a:txBody>
                    <a:bodyPr/>
                    <a:lstStyle/>
                    <a:p>
                      <a:pPr>
                        <a:spcAft>
                          <a:spcPts val="0"/>
                        </a:spcAft>
                      </a:pPr>
                      <a:r>
                        <a:rPr lang="en-US" sz="1600">
                          <a:effectLst/>
                        </a:rPr>
                        <a:t>Strategy for Curricula Modernisation </a:t>
                      </a:r>
                      <a:endParaRPr lang="en-CA" sz="1600">
                        <a:effectLst/>
                      </a:endParaRPr>
                    </a:p>
                    <a:p>
                      <a:pPr>
                        <a:spcAft>
                          <a:spcPts val="0"/>
                        </a:spcAft>
                      </a:pPr>
                      <a:r>
                        <a:rPr lang="en-US" sz="1600">
                          <a:effectLst/>
                        </a:rPr>
                        <a:t>Joint Development of materials for New Bachelor courses and Implementation</a:t>
                      </a:r>
                      <a:endParaRPr lang="en-CA" sz="1600">
                        <a:effectLst/>
                      </a:endParaRPr>
                    </a:p>
                    <a:p>
                      <a:pPr>
                        <a:spcAft>
                          <a:spcPts val="0"/>
                        </a:spcAft>
                      </a:pPr>
                      <a:r>
                        <a:rPr lang="en-US" sz="1600">
                          <a:effectLst/>
                        </a:rPr>
                        <a:t>Equipment provision for the delivery of modernised bachelor and LLL courses</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tc>
                  <a:txBody>
                    <a:bodyPr/>
                    <a:lstStyle/>
                    <a:p>
                      <a:pPr>
                        <a:spcAft>
                          <a:spcPts val="0"/>
                        </a:spcAft>
                      </a:pPr>
                      <a:r>
                        <a:rPr lang="en-US" sz="1600">
                          <a:effectLst/>
                        </a:rPr>
                        <a:t>Strategy for LLL courses creation </a:t>
                      </a:r>
                      <a:endParaRPr lang="en-CA" sz="1600">
                        <a:effectLst/>
                      </a:endParaRPr>
                    </a:p>
                    <a:p>
                      <a:pPr>
                        <a:spcAft>
                          <a:spcPts val="0"/>
                        </a:spcAft>
                      </a:pPr>
                      <a:r>
                        <a:rPr lang="en-US" sz="1600">
                          <a:effectLst/>
                        </a:rPr>
                        <a:t>Joint Development of materials for LLL courses and Implementation</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extLst>
                  <a:ext uri="{0D108BD9-81ED-4DB2-BD59-A6C34878D82A}">
                    <a16:rowId xmlns="" xmlns:a16="http://schemas.microsoft.com/office/drawing/2014/main" val="364967702"/>
                  </a:ext>
                </a:extLst>
              </a:tr>
              <a:tr h="1243766">
                <a:tc>
                  <a:txBody>
                    <a:bodyPr/>
                    <a:lstStyle/>
                    <a:p>
                      <a:pPr>
                        <a:spcAft>
                          <a:spcPts val="0"/>
                        </a:spcAft>
                      </a:pPr>
                      <a:r>
                        <a:rPr lang="en-US" sz="1600">
                          <a:effectLst/>
                        </a:rPr>
                        <a:t>3</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tc>
                  <a:txBody>
                    <a:bodyPr/>
                    <a:lstStyle/>
                    <a:p>
                      <a:pPr>
                        <a:spcAft>
                          <a:spcPts val="0"/>
                        </a:spcAft>
                      </a:pPr>
                      <a:r>
                        <a:rPr lang="en-US" sz="1600">
                          <a:effectLst/>
                        </a:rPr>
                        <a:t>Joint Development of materials for New Bachelor courses and Implementation</a:t>
                      </a:r>
                      <a:endParaRPr lang="en-CA" sz="1600">
                        <a:effectLst/>
                      </a:endParaRPr>
                    </a:p>
                    <a:p>
                      <a:pPr>
                        <a:spcAft>
                          <a:spcPts val="0"/>
                        </a:spcAft>
                      </a:pPr>
                      <a:r>
                        <a:rPr lang="en-US" sz="1600">
                          <a:effectLst/>
                        </a:rPr>
                        <a:t>Equipment provision for the delivery of modernised bachelor and LLL courses</a:t>
                      </a:r>
                      <a:endParaRPr lang="en-CA" sz="160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tc>
                  <a:txBody>
                    <a:bodyPr/>
                    <a:lstStyle/>
                    <a:p>
                      <a:pPr>
                        <a:spcAft>
                          <a:spcPts val="0"/>
                        </a:spcAft>
                      </a:pPr>
                      <a:r>
                        <a:rPr lang="en-US" sz="1600" dirty="0">
                          <a:effectLst/>
                        </a:rPr>
                        <a:t>Joint Development of materials for LLL courses and Implementation</a:t>
                      </a:r>
                      <a:endParaRPr lang="en-CA" sz="1600" dirty="0">
                        <a:effectLst/>
                        <a:latin typeface="Times New Roman" panose="02020603050405020304" pitchFamily="18" charset="0"/>
                        <a:ea typeface="Times New Roman" panose="02020603050405020304" pitchFamily="18" charset="0"/>
                        <a:cs typeface="Traditional Arabic" panose="02020603050405020304" pitchFamily="18" charset="-78"/>
                      </a:endParaRPr>
                    </a:p>
                  </a:txBody>
                  <a:tcPr marL="50992" marR="50992" marT="0" marB="0"/>
                </a:tc>
                <a:extLst>
                  <a:ext uri="{0D108BD9-81ED-4DB2-BD59-A6C34878D82A}">
                    <a16:rowId xmlns="" xmlns:a16="http://schemas.microsoft.com/office/drawing/2014/main" val="1727428636"/>
                  </a:ext>
                </a:extLst>
              </a:tr>
            </a:tbl>
          </a:graphicData>
        </a:graphic>
      </p:graphicFrame>
    </p:spTree>
    <p:extLst>
      <p:ext uri="{BB962C8B-B14F-4D97-AF65-F5344CB8AC3E}">
        <p14:creationId xmlns:p14="http://schemas.microsoft.com/office/powerpoint/2010/main" val="17656560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444817" y="444817"/>
            <a:ext cx="3025140" cy="850265"/>
          </a:xfrm>
          <a:prstGeom prst="rect">
            <a:avLst/>
          </a:prstGeom>
        </p:spPr>
      </p:pic>
      <p:pic>
        <p:nvPicPr>
          <p:cNvPr id="2" name="Picture 1"/>
          <p:cNvPicPr>
            <a:picLocks noChangeAspect="1"/>
          </p:cNvPicPr>
          <p:nvPr/>
        </p:nvPicPr>
        <p:blipFill>
          <a:blip r:embed="rId3"/>
          <a:stretch>
            <a:fillRect/>
          </a:stretch>
        </p:blipFill>
        <p:spPr>
          <a:xfrm>
            <a:off x="-1336" y="196054"/>
            <a:ext cx="12194672" cy="6465892"/>
          </a:xfrm>
          <a:prstGeom prst="rect">
            <a:avLst/>
          </a:prstGeom>
        </p:spPr>
      </p:pic>
    </p:spTree>
    <p:extLst>
      <p:ext uri="{BB962C8B-B14F-4D97-AF65-F5344CB8AC3E}">
        <p14:creationId xmlns:p14="http://schemas.microsoft.com/office/powerpoint/2010/main" val="219738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56705" y="356881"/>
            <a:ext cx="3025140" cy="850265"/>
          </a:xfrm>
          <a:prstGeom prst="rect">
            <a:avLst/>
          </a:prstGeom>
        </p:spPr>
      </p:pic>
      <p:sp>
        <p:nvSpPr>
          <p:cNvPr id="2" name="Rectangle 1"/>
          <p:cNvSpPr/>
          <p:nvPr/>
        </p:nvSpPr>
        <p:spPr>
          <a:xfrm>
            <a:off x="673099" y="1207146"/>
            <a:ext cx="10934701" cy="5324535"/>
          </a:xfrm>
          <a:prstGeom prst="rect">
            <a:avLst/>
          </a:prstGeom>
        </p:spPr>
        <p:txBody>
          <a:bodyPr wrap="square">
            <a:spAutoFit/>
          </a:bodyPr>
          <a:lstStyle/>
          <a:p>
            <a:r>
              <a:rPr lang="en-US" sz="2000" b="1" dirty="0" smtClean="0"/>
              <a:t>Erasmus+ Priorities:</a:t>
            </a:r>
            <a:r>
              <a:rPr lang="en-CA" sz="2000" b="1" dirty="0" smtClean="0"/>
              <a:t> </a:t>
            </a:r>
            <a:r>
              <a:rPr lang="en-US" sz="2000" b="1" dirty="0">
                <a:latin typeface="Times New Roman" panose="02020603050405020304" pitchFamily="18" charset="0"/>
              </a:rPr>
              <a:t>C</a:t>
            </a:r>
            <a:r>
              <a:rPr lang="en-US" sz="2000" b="1" dirty="0" smtClean="0">
                <a:latin typeface="Times New Roman" panose="02020603050405020304" pitchFamily="18" charset="0"/>
                <a:ea typeface="Times New Roman" panose="02020603050405020304" pitchFamily="18" charset="0"/>
              </a:rPr>
              <a:t>urriculum </a:t>
            </a:r>
            <a:r>
              <a:rPr lang="en-US" sz="2000" b="1" dirty="0">
                <a:latin typeface="Times New Roman" panose="02020603050405020304" pitchFamily="18" charset="0"/>
                <a:ea typeface="Times New Roman" panose="02020603050405020304" pitchFamily="18" charset="0"/>
              </a:rPr>
              <a:t>D</a:t>
            </a:r>
            <a:r>
              <a:rPr lang="en-US" sz="2000" b="1" dirty="0" smtClean="0">
                <a:latin typeface="Times New Roman" panose="02020603050405020304" pitchFamily="18" charset="0"/>
                <a:ea typeface="Times New Roman" panose="02020603050405020304" pitchFamily="18" charset="0"/>
              </a:rPr>
              <a:t>evelopment </a:t>
            </a:r>
          </a:p>
          <a:p>
            <a:r>
              <a:rPr lang="en-US" sz="2000" dirty="0">
                <a:latin typeface="Times New Roman" panose="02020603050405020304" pitchFamily="18" charset="0"/>
                <a:ea typeface="Times New Roman" panose="02020603050405020304" pitchFamily="18" charset="0"/>
              </a:rPr>
              <a:t>I</a:t>
            </a:r>
            <a:r>
              <a:rPr lang="en-US" sz="2000" dirty="0" smtClean="0">
                <a:latin typeface="Times New Roman" panose="02020603050405020304" pitchFamily="18" charset="0"/>
                <a:ea typeface="Times New Roman" panose="02020603050405020304" pitchFamily="18" charset="0"/>
              </a:rPr>
              <a:t>mproving management and operation of higher education institutions – equity, access and democratization of higher education.</a:t>
            </a:r>
          </a:p>
          <a:p>
            <a:endParaRPr lang="en-US" sz="2000" dirty="0" smtClean="0">
              <a:latin typeface="Times New Roman" panose="02020603050405020304" pitchFamily="18" charset="0"/>
              <a:ea typeface="Times New Roman" panose="02020603050405020304" pitchFamily="18" charset="0"/>
            </a:endParaRPr>
          </a:p>
          <a:p>
            <a:r>
              <a:rPr lang="en-US" sz="2000" b="1" dirty="0" smtClean="0"/>
              <a:t>General project objective</a:t>
            </a:r>
            <a:r>
              <a:rPr lang="en-US" sz="2000" dirty="0"/>
              <a:t>: </a:t>
            </a:r>
            <a:endParaRPr lang="en-US" sz="2000" dirty="0" smtClean="0"/>
          </a:p>
          <a:p>
            <a:r>
              <a:rPr lang="en-US" sz="2000" dirty="0" smtClean="0"/>
              <a:t>to </a:t>
            </a:r>
            <a:r>
              <a:rPr lang="en-US" sz="2000" dirty="0"/>
              <a:t>build the capacities of Syrian &amp; Lebanese HEIs to train a new generation of high skilled professionals in NGOs management &amp; operation to enhance inclusion of refugees and the rebuilding of the South Mediterranean society.</a:t>
            </a:r>
            <a:endParaRPr lang="en-CA" sz="2000" dirty="0"/>
          </a:p>
          <a:p>
            <a:r>
              <a:rPr lang="en-US" sz="2000" dirty="0"/>
              <a:t> </a:t>
            </a:r>
            <a:endParaRPr lang="en-CA" sz="2000" dirty="0"/>
          </a:p>
          <a:p>
            <a:r>
              <a:rPr lang="en-US" sz="2000" b="1" dirty="0"/>
              <a:t>Specific </a:t>
            </a:r>
            <a:r>
              <a:rPr lang="en-US" sz="2000" b="1" dirty="0" smtClean="0"/>
              <a:t>Objectives:</a:t>
            </a:r>
          </a:p>
          <a:p>
            <a:pPr lvl="0"/>
            <a:r>
              <a:rPr lang="en-US" sz="2000" dirty="0"/>
              <a:t>To provide the NGO </a:t>
            </a:r>
            <a:r>
              <a:rPr lang="en-US" sz="2000" dirty="0" err="1"/>
              <a:t>labour</a:t>
            </a:r>
            <a:r>
              <a:rPr lang="en-US" sz="2000" dirty="0"/>
              <a:t> market sector with high skilled professionals trained to effectively manage and operate in NGO environments by means of </a:t>
            </a:r>
            <a:r>
              <a:rPr lang="en-US" sz="2000" dirty="0" err="1"/>
              <a:t>modernising</a:t>
            </a:r>
            <a:r>
              <a:rPr lang="en-US" sz="2000" dirty="0"/>
              <a:t> Social &amp; </a:t>
            </a:r>
            <a:r>
              <a:rPr lang="en-US" sz="2000" dirty="0" err="1"/>
              <a:t>Behavioural</a:t>
            </a:r>
            <a:r>
              <a:rPr lang="en-US" sz="2000" dirty="0"/>
              <a:t> Sciences related curricula and by offering lifelong courses targeting NGOs professionals at partner universities</a:t>
            </a:r>
            <a:r>
              <a:rPr lang="en-US" sz="2000" dirty="0" smtClean="0"/>
              <a:t>.</a:t>
            </a:r>
          </a:p>
          <a:p>
            <a:pPr lvl="0"/>
            <a:r>
              <a:rPr lang="en-US" sz="2000" dirty="0" smtClean="0"/>
              <a:t> </a:t>
            </a:r>
            <a:endParaRPr lang="en-CA" sz="2000" dirty="0"/>
          </a:p>
          <a:p>
            <a:pPr lvl="0"/>
            <a:r>
              <a:rPr lang="en-US" sz="2000" dirty="0"/>
              <a:t>To raise the awareness on the key role of HE in the provision of high level competences of the future NGOs professionals and strengthen inter-institutional cooperation among HEIs, NGOs and governments through targeted networking actions</a:t>
            </a:r>
            <a:r>
              <a:rPr lang="en-US" sz="2000" dirty="0" smtClean="0"/>
              <a:t>.</a:t>
            </a:r>
            <a:endParaRPr lang="en-CA" sz="2000" dirty="0"/>
          </a:p>
        </p:txBody>
      </p:sp>
    </p:spTree>
    <p:extLst>
      <p:ext uri="{BB962C8B-B14F-4D97-AF65-F5344CB8AC3E}">
        <p14:creationId xmlns:p14="http://schemas.microsoft.com/office/powerpoint/2010/main" val="35537333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63825" y="228428"/>
            <a:ext cx="11635750" cy="1397344"/>
          </a:xfrm>
          <a:prstGeom prst="rect">
            <a:avLst/>
          </a:prstGeom>
        </p:spPr>
      </p:pic>
      <p:pic>
        <p:nvPicPr>
          <p:cNvPr id="4" name="Picture 3"/>
          <p:cNvPicPr>
            <a:picLocks noChangeAspect="1"/>
          </p:cNvPicPr>
          <p:nvPr/>
        </p:nvPicPr>
        <p:blipFill>
          <a:blip r:embed="rId3"/>
          <a:stretch>
            <a:fillRect/>
          </a:stretch>
        </p:blipFill>
        <p:spPr>
          <a:xfrm>
            <a:off x="125691" y="1447800"/>
            <a:ext cx="12066309" cy="5461856"/>
          </a:xfrm>
          <a:prstGeom prst="rect">
            <a:avLst/>
          </a:prstGeom>
        </p:spPr>
      </p:pic>
    </p:spTree>
    <p:extLst>
      <p:ext uri="{BB962C8B-B14F-4D97-AF65-F5344CB8AC3E}">
        <p14:creationId xmlns:p14="http://schemas.microsoft.com/office/powerpoint/2010/main" val="22925228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1097" y="342900"/>
            <a:ext cx="11889805" cy="6362700"/>
          </a:xfrm>
          <a:prstGeom prst="rect">
            <a:avLst/>
          </a:prstGeom>
        </p:spPr>
      </p:pic>
    </p:spTree>
    <p:extLst>
      <p:ext uri="{BB962C8B-B14F-4D97-AF65-F5344CB8AC3E}">
        <p14:creationId xmlns:p14="http://schemas.microsoft.com/office/powerpoint/2010/main" val="12330018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3530" y="1771242"/>
            <a:ext cx="11584939" cy="3315516"/>
          </a:xfrm>
          <a:prstGeom prst="rect">
            <a:avLst/>
          </a:prstGeom>
        </p:spPr>
      </p:pic>
    </p:spTree>
    <p:extLst>
      <p:ext uri="{BB962C8B-B14F-4D97-AF65-F5344CB8AC3E}">
        <p14:creationId xmlns:p14="http://schemas.microsoft.com/office/powerpoint/2010/main" val="27126256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9475" y="132538"/>
            <a:ext cx="12093050" cy="6592923"/>
          </a:xfrm>
          <a:prstGeom prst="rect">
            <a:avLst/>
          </a:prstGeom>
        </p:spPr>
      </p:pic>
    </p:spTree>
    <p:extLst>
      <p:ext uri="{BB962C8B-B14F-4D97-AF65-F5344CB8AC3E}">
        <p14:creationId xmlns:p14="http://schemas.microsoft.com/office/powerpoint/2010/main" val="31932095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4342" y="831745"/>
            <a:ext cx="11483316" cy="851110"/>
          </a:xfrm>
          <a:prstGeom prst="rect">
            <a:avLst/>
          </a:prstGeom>
        </p:spPr>
      </p:pic>
      <p:pic>
        <p:nvPicPr>
          <p:cNvPr id="3" name="Picture 2"/>
          <p:cNvPicPr>
            <a:picLocks noChangeAspect="1"/>
          </p:cNvPicPr>
          <p:nvPr/>
        </p:nvPicPr>
        <p:blipFill>
          <a:blip r:embed="rId3"/>
          <a:stretch>
            <a:fillRect/>
          </a:stretch>
        </p:blipFill>
        <p:spPr>
          <a:xfrm>
            <a:off x="354342" y="1581255"/>
            <a:ext cx="11483316" cy="2883610"/>
          </a:xfrm>
          <a:prstGeom prst="rect">
            <a:avLst/>
          </a:prstGeom>
        </p:spPr>
      </p:pic>
    </p:spTree>
    <p:extLst>
      <p:ext uri="{BB962C8B-B14F-4D97-AF65-F5344CB8AC3E}">
        <p14:creationId xmlns:p14="http://schemas.microsoft.com/office/powerpoint/2010/main" val="2350603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082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490537" y="0"/>
            <a:ext cx="3025140" cy="850265"/>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148416109"/>
              </p:ext>
            </p:extLst>
          </p:nvPr>
        </p:nvGraphicFramePr>
        <p:xfrm>
          <a:off x="1463040" y="850269"/>
          <a:ext cx="10226039" cy="5626730"/>
        </p:xfrm>
        <a:graphic>
          <a:graphicData uri="http://schemas.openxmlformats.org/drawingml/2006/table">
            <a:tbl>
              <a:tblPr firstRow="1" firstCol="1" bandRow="1">
                <a:tableStyleId>{5C22544A-7EE6-4342-B048-85BDC9FD1C3A}</a:tableStyleId>
              </a:tblPr>
              <a:tblGrid>
                <a:gridCol w="2688026">
                  <a:extLst>
                    <a:ext uri="{9D8B030D-6E8A-4147-A177-3AD203B41FA5}">
                      <a16:colId xmlns="" xmlns:a16="http://schemas.microsoft.com/office/drawing/2014/main" val="643594322"/>
                    </a:ext>
                  </a:extLst>
                </a:gridCol>
                <a:gridCol w="7538013">
                  <a:extLst>
                    <a:ext uri="{9D8B030D-6E8A-4147-A177-3AD203B41FA5}">
                      <a16:colId xmlns="" xmlns:a16="http://schemas.microsoft.com/office/drawing/2014/main" val="848546865"/>
                    </a:ext>
                  </a:extLst>
                </a:gridCol>
              </a:tblGrid>
              <a:tr h="405494">
                <a:tc>
                  <a:txBody>
                    <a:bodyPr/>
                    <a:lstStyle/>
                    <a:p>
                      <a:pPr algn="l">
                        <a:lnSpc>
                          <a:spcPct val="100000"/>
                        </a:lnSpc>
                        <a:spcAft>
                          <a:spcPts val="0"/>
                        </a:spcAft>
                      </a:pPr>
                      <a:r>
                        <a:rPr lang="en-GB" sz="2400">
                          <a:effectLst/>
                        </a:rPr>
                        <a:t>P1 : BAU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2400">
                          <a:effectLst/>
                        </a:rPr>
                        <a:t>Beirut Arab University- Lebanon</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973916073"/>
                  </a:ext>
                </a:extLst>
              </a:tr>
              <a:tr h="560946">
                <a:tc>
                  <a:txBody>
                    <a:bodyPr/>
                    <a:lstStyle/>
                    <a:p>
                      <a:pPr algn="l">
                        <a:lnSpc>
                          <a:spcPct val="100000"/>
                        </a:lnSpc>
                        <a:spcAft>
                          <a:spcPts val="0"/>
                        </a:spcAft>
                      </a:pPr>
                      <a:r>
                        <a:rPr lang="en-GB" sz="2400">
                          <a:effectLst/>
                        </a:rPr>
                        <a:t>P2:  MUBS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CA" sz="2400">
                          <a:effectLst/>
                        </a:rPr>
                        <a:t>Modern University of Business and science – Lebanon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584334219"/>
                  </a:ext>
                </a:extLst>
              </a:tr>
              <a:tr h="405494">
                <a:tc>
                  <a:txBody>
                    <a:bodyPr/>
                    <a:lstStyle/>
                    <a:p>
                      <a:pPr algn="l">
                        <a:lnSpc>
                          <a:spcPct val="100000"/>
                        </a:lnSpc>
                        <a:spcAft>
                          <a:spcPts val="0"/>
                        </a:spcAft>
                      </a:pPr>
                      <a:r>
                        <a:rPr lang="en-GB" sz="2400">
                          <a:effectLst/>
                        </a:rPr>
                        <a:t>P3:  LU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2400">
                          <a:effectLst/>
                        </a:rPr>
                        <a:t>Lebanese University </a:t>
                      </a:r>
                      <a:r>
                        <a:rPr lang="en-CA" sz="2400">
                          <a:effectLst/>
                        </a:rPr>
                        <a:t>– Lebanon</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621153256"/>
                  </a:ext>
                </a:extLst>
              </a:tr>
              <a:tr h="427700">
                <a:tc>
                  <a:txBody>
                    <a:bodyPr/>
                    <a:lstStyle/>
                    <a:p>
                      <a:pPr algn="l">
                        <a:lnSpc>
                          <a:spcPct val="100000"/>
                        </a:lnSpc>
                        <a:spcAft>
                          <a:spcPts val="0"/>
                        </a:spcAft>
                      </a:pPr>
                      <a:r>
                        <a:rPr lang="en-GB" sz="2400">
                          <a:effectLst/>
                        </a:rPr>
                        <a:t>P5:  IUST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US" sz="2400">
                          <a:effectLst/>
                        </a:rPr>
                        <a:t>International University of Science and Technology - Syria</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501272324"/>
                  </a:ext>
                </a:extLst>
              </a:tr>
              <a:tr h="427700">
                <a:tc>
                  <a:txBody>
                    <a:bodyPr/>
                    <a:lstStyle/>
                    <a:p>
                      <a:pPr algn="l">
                        <a:lnSpc>
                          <a:spcPct val="100000"/>
                        </a:lnSpc>
                        <a:spcAft>
                          <a:spcPts val="0"/>
                        </a:spcAft>
                      </a:pPr>
                      <a:r>
                        <a:rPr lang="en-GB" sz="2400">
                          <a:effectLst/>
                        </a:rPr>
                        <a:t>P6 : AIU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2400">
                          <a:effectLst/>
                        </a:rPr>
                        <a:t>Arab International University</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4165321421"/>
                  </a:ext>
                </a:extLst>
              </a:tr>
              <a:tr h="427700">
                <a:tc>
                  <a:txBody>
                    <a:bodyPr/>
                    <a:lstStyle/>
                    <a:p>
                      <a:pPr algn="l">
                        <a:lnSpc>
                          <a:spcPct val="100000"/>
                        </a:lnSpc>
                        <a:spcAft>
                          <a:spcPts val="0"/>
                        </a:spcAft>
                      </a:pPr>
                      <a:r>
                        <a:rPr lang="en-GB" sz="2400">
                          <a:effectLst/>
                        </a:rPr>
                        <a:t>P7:   DU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2400">
                          <a:effectLst/>
                        </a:rPr>
                        <a:t>Damascus University </a:t>
                      </a:r>
                      <a:r>
                        <a:rPr lang="en-US" sz="2400">
                          <a:effectLst/>
                        </a:rPr>
                        <a:t>- Syria</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586628217"/>
                  </a:ext>
                </a:extLst>
              </a:tr>
              <a:tr h="855402">
                <a:tc>
                  <a:txBody>
                    <a:bodyPr/>
                    <a:lstStyle/>
                    <a:p>
                      <a:pPr algn="l">
                        <a:lnSpc>
                          <a:spcPct val="100000"/>
                        </a:lnSpc>
                        <a:spcAft>
                          <a:spcPts val="0"/>
                        </a:spcAft>
                      </a:pPr>
                      <a:r>
                        <a:rPr lang="en-GB" sz="2400">
                          <a:effectLst/>
                        </a:rPr>
                        <a:t>P8: </a:t>
                      </a:r>
                      <a:r>
                        <a:rPr lang="en-US" sz="2400">
                          <a:effectLst/>
                        </a:rPr>
                        <a:t> SHIIARS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US" sz="2400" dirty="0">
                          <a:effectLst/>
                        </a:rPr>
                        <a:t>Sham Higher Institute for Islamic Sciences, Arabic Language, Islamic Studies and Researches - Syria</a:t>
                      </a:r>
                      <a:endParaRPr lang="en-CA"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3531712840"/>
                  </a:ext>
                </a:extLst>
              </a:tr>
              <a:tr h="427700">
                <a:tc>
                  <a:txBody>
                    <a:bodyPr/>
                    <a:lstStyle/>
                    <a:p>
                      <a:pPr algn="l">
                        <a:lnSpc>
                          <a:spcPct val="100000"/>
                        </a:lnSpc>
                        <a:spcAft>
                          <a:spcPts val="0"/>
                        </a:spcAft>
                      </a:pPr>
                      <a:r>
                        <a:rPr lang="en-GB" sz="2400">
                          <a:effectLst/>
                        </a:rPr>
                        <a:t>P9:   ARA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2400">
                          <a:effectLst/>
                        </a:rPr>
                        <a:t>Alrashied Association </a:t>
                      </a:r>
                      <a:r>
                        <a:rPr lang="en-US" sz="2400">
                          <a:effectLst/>
                        </a:rPr>
                        <a:t>- Syria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825461570"/>
                  </a:ext>
                </a:extLst>
              </a:tr>
              <a:tr h="427700">
                <a:tc>
                  <a:txBody>
                    <a:bodyPr/>
                    <a:lstStyle/>
                    <a:p>
                      <a:pPr algn="l">
                        <a:lnSpc>
                          <a:spcPct val="100000"/>
                        </a:lnSpc>
                        <a:spcAft>
                          <a:spcPts val="0"/>
                        </a:spcAft>
                      </a:pPr>
                      <a:r>
                        <a:rPr lang="en-GB" sz="2400">
                          <a:effectLst/>
                        </a:rPr>
                        <a:t>P10:  UA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2400">
                          <a:effectLst/>
                        </a:rPr>
                        <a:t>University of Alicante - Spain</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538303809"/>
                  </a:ext>
                </a:extLst>
              </a:tr>
              <a:tr h="405494">
                <a:tc>
                  <a:txBody>
                    <a:bodyPr/>
                    <a:lstStyle/>
                    <a:p>
                      <a:pPr algn="l">
                        <a:lnSpc>
                          <a:spcPct val="100000"/>
                        </a:lnSpc>
                        <a:spcAft>
                          <a:spcPts val="0"/>
                        </a:spcAft>
                      </a:pPr>
                      <a:r>
                        <a:rPr lang="en-GB" sz="2400">
                          <a:effectLst/>
                        </a:rPr>
                        <a:t>P11:  UOL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CA" sz="2400">
                          <a:effectLst/>
                        </a:rPr>
                        <a:t>Oldenburg University - Germany</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3140941567"/>
                  </a:ext>
                </a:extLst>
              </a:tr>
              <a:tr h="427700">
                <a:tc>
                  <a:txBody>
                    <a:bodyPr/>
                    <a:lstStyle/>
                    <a:p>
                      <a:pPr algn="l">
                        <a:lnSpc>
                          <a:spcPct val="100000"/>
                        </a:lnSpc>
                        <a:spcAft>
                          <a:spcPts val="800"/>
                        </a:spcAft>
                      </a:pPr>
                      <a:r>
                        <a:rPr lang="en-GB" sz="2400">
                          <a:effectLst/>
                        </a:rPr>
                        <a:t>P12:  UNIBO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it-IT" sz="2400">
                          <a:effectLst/>
                        </a:rPr>
                        <a:t>Alma Mater Studiorum Università di Bologna </a:t>
                      </a:r>
                      <a:r>
                        <a:rPr lang="en-CA" sz="2400">
                          <a:effectLst/>
                        </a:rPr>
                        <a:t>- Italy</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054936809"/>
                  </a:ext>
                </a:extLst>
              </a:tr>
              <a:tr h="427700">
                <a:tc>
                  <a:txBody>
                    <a:bodyPr/>
                    <a:lstStyle/>
                    <a:p>
                      <a:pPr algn="l">
                        <a:lnSpc>
                          <a:spcPct val="100000"/>
                        </a:lnSpc>
                        <a:spcAft>
                          <a:spcPts val="800"/>
                        </a:spcAft>
                      </a:pPr>
                      <a:r>
                        <a:rPr lang="en-GB" sz="2400">
                          <a:effectLst/>
                        </a:rPr>
                        <a:t>P13 : Four Elements  </a:t>
                      </a:r>
                      <a:endParaRPr lang="en-CA"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lnSpc>
                          <a:spcPct val="100000"/>
                        </a:lnSpc>
                        <a:spcAft>
                          <a:spcPts val="0"/>
                        </a:spcAft>
                      </a:pPr>
                      <a:r>
                        <a:rPr lang="en-GB" sz="2400" dirty="0">
                          <a:effectLst/>
                        </a:rPr>
                        <a:t>Four Elements</a:t>
                      </a:r>
                      <a:r>
                        <a:rPr lang="en-CA" sz="2400" dirty="0">
                          <a:effectLst/>
                        </a:rPr>
                        <a:t> - Greece</a:t>
                      </a:r>
                      <a:endParaRPr lang="en-CA"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086154314"/>
                  </a:ext>
                </a:extLst>
              </a:tr>
            </a:tbl>
          </a:graphicData>
        </a:graphic>
      </p:graphicFrame>
    </p:spTree>
    <p:extLst>
      <p:ext uri="{BB962C8B-B14F-4D97-AF65-F5344CB8AC3E}">
        <p14:creationId xmlns:p14="http://schemas.microsoft.com/office/powerpoint/2010/main" val="2982035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85737" y="0"/>
            <a:ext cx="3025140" cy="850265"/>
          </a:xfrm>
          <a:prstGeom prst="rect">
            <a:avLst/>
          </a:prstGeom>
        </p:spPr>
      </p:pic>
      <p:sp>
        <p:nvSpPr>
          <p:cNvPr id="2" name="Rectangle 1"/>
          <p:cNvSpPr/>
          <p:nvPr/>
        </p:nvSpPr>
        <p:spPr>
          <a:xfrm>
            <a:off x="762000" y="1228981"/>
            <a:ext cx="11430000" cy="5078313"/>
          </a:xfrm>
          <a:prstGeom prst="rect">
            <a:avLst/>
          </a:prstGeom>
        </p:spPr>
        <p:txBody>
          <a:bodyPr wrap="square">
            <a:spAutoFit/>
          </a:bodyPr>
          <a:lstStyle/>
          <a:p>
            <a:pPr algn="ct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Main </a:t>
            </a:r>
            <a:r>
              <a:rPr lang="en-US" dirty="0">
                <a:latin typeface="Times New Roman" panose="02020603050405020304" pitchFamily="18" charset="0"/>
                <a:ea typeface="Times New Roman" panose="02020603050405020304" pitchFamily="18" charset="0"/>
              </a:rPr>
              <a:t>MORALE innovative </a:t>
            </a:r>
            <a:r>
              <a:rPr lang="en-US" dirty="0" smtClean="0">
                <a:latin typeface="Times New Roman" panose="02020603050405020304" pitchFamily="18" charset="0"/>
                <a:ea typeface="Times New Roman" panose="02020603050405020304" pitchFamily="18" charset="0"/>
              </a:rPr>
              <a:t>factors</a:t>
            </a: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 </a:t>
            </a:r>
            <a:endParaRPr lang="en-CA" dirty="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BACHELOR: current </a:t>
            </a:r>
            <a:r>
              <a:rPr lang="en-US" dirty="0">
                <a:latin typeface="Times New Roman" panose="02020603050405020304" pitchFamily="18" charset="0"/>
                <a:ea typeface="Times New Roman" panose="02020603050405020304" pitchFamily="18" charset="0"/>
              </a:rPr>
              <a:t>offer in Social &amp; </a:t>
            </a:r>
            <a:r>
              <a:rPr lang="en-US" dirty="0" err="1">
                <a:latin typeface="Times New Roman" panose="02020603050405020304" pitchFamily="18" charset="0"/>
                <a:ea typeface="Times New Roman" panose="02020603050405020304" pitchFamily="18" charset="0"/>
              </a:rPr>
              <a:t>Behav</a:t>
            </a:r>
            <a:r>
              <a:rPr lang="en-US" dirty="0">
                <a:latin typeface="Times New Roman" panose="02020603050405020304" pitchFamily="18" charset="0"/>
                <a:ea typeface="Times New Roman" panose="02020603050405020304" pitchFamily="18" charset="0"/>
              </a:rPr>
              <a:t>. Sciences and Business Administration : MORALE’s </a:t>
            </a:r>
            <a:r>
              <a:rPr lang="en-US" dirty="0" smtClean="0">
                <a:latin typeface="Times New Roman" panose="02020603050405020304" pitchFamily="18" charset="0"/>
                <a:ea typeface="Times New Roman" panose="02020603050405020304" pitchFamily="18" charset="0"/>
              </a:rPr>
              <a:t>modernization </a:t>
            </a:r>
            <a:r>
              <a:rPr lang="en-US" dirty="0">
                <a:latin typeface="Times New Roman" panose="02020603050405020304" pitchFamily="18" charset="0"/>
                <a:ea typeface="Times New Roman" panose="02020603050405020304" pitchFamily="18" charset="0"/>
              </a:rPr>
              <a:t>will encompass issues such innovative teaching methodology, competence based learning, innovative teaching tools (ICT) + integration of new subjects for a multidisciplinary perspective. </a:t>
            </a: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LLL </a:t>
            </a:r>
            <a:r>
              <a:rPr lang="en-US" dirty="0">
                <a:latin typeface="Times New Roman" panose="02020603050405020304" pitchFamily="18" charset="0"/>
                <a:ea typeface="Times New Roman" panose="02020603050405020304" pitchFamily="18" charset="0"/>
              </a:rPr>
              <a:t>provision will be increased &amp; improved for update of current NGOs professionals’ skills. This means relevant topics, better follow up and agile delivery (blended learning) to allow the attendance of NGOs professionals with no need of physical presence.</a:t>
            </a:r>
            <a:endParaRPr lang="en-CA" dirty="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r>
              <a:rPr lang="en-US" dirty="0" smtClean="0"/>
              <a:t>RELEVANCE OF SUBJECT AREA: MORALE addresses the current PC’s emergency, where local NGOs have huge responsibility in the provision of a multifaceted assistance to people in need of humanitarian help</a:t>
            </a: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Ø"/>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SECTORS INTERSECTION: The intersection &amp; cooperation HEIs/NGOs/ AUTHORITIES defined in MORALE represents an innovative approach towards the contribution to:1)a solid </a:t>
            </a:r>
            <a:r>
              <a:rPr lang="en-US" dirty="0" err="1" smtClean="0">
                <a:latin typeface="Times New Roman" panose="02020603050405020304" pitchFamily="18" charset="0"/>
                <a:ea typeface="Times New Roman" panose="02020603050405020304" pitchFamily="18" charset="0"/>
              </a:rPr>
              <a:t>modernisation</a:t>
            </a:r>
            <a:r>
              <a:rPr lang="en-US" dirty="0" smtClean="0">
                <a:latin typeface="Times New Roman" panose="02020603050405020304" pitchFamily="18" charset="0"/>
                <a:ea typeface="Times New Roman" panose="02020603050405020304" pitchFamily="18" charset="0"/>
              </a:rPr>
              <a:t> of PC HEIs educational offer; and 2) a significant improvement of NGO operations; and 3) endorsement of results</a:t>
            </a: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pPr>
            <a:endParaRPr lang="en-C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38177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08317" y="406717"/>
            <a:ext cx="3025140" cy="850265"/>
          </a:xfrm>
          <a:prstGeom prst="rect">
            <a:avLst/>
          </a:prstGeom>
        </p:spPr>
      </p:pic>
      <p:sp>
        <p:nvSpPr>
          <p:cNvPr id="2" name="Rectangle 1"/>
          <p:cNvSpPr/>
          <p:nvPr/>
        </p:nvSpPr>
        <p:spPr>
          <a:xfrm>
            <a:off x="508317" y="1134239"/>
            <a:ext cx="10947400" cy="5539978"/>
          </a:xfrm>
          <a:prstGeom prst="rect">
            <a:avLst/>
          </a:prstGeom>
        </p:spPr>
        <p:txBody>
          <a:bodyPr wrap="square">
            <a:spAutoFit/>
          </a:bodyPr>
          <a:lstStyle/>
          <a:p>
            <a:pPr algn="ctr">
              <a:spcAft>
                <a:spcPts val="0"/>
              </a:spcAft>
            </a:pPr>
            <a:r>
              <a:rPr lang="en-US" sz="2400" b="1" dirty="0" smtClean="0">
                <a:latin typeface="Times New Roman" panose="02020603050405020304" pitchFamily="18" charset="0"/>
                <a:ea typeface="Times New Roman" panose="02020603050405020304" pitchFamily="18" charset="0"/>
              </a:rPr>
              <a:t>Activities</a:t>
            </a:r>
          </a:p>
          <a:p>
            <a:pPr>
              <a:spcAft>
                <a:spcPts val="0"/>
              </a:spcAft>
              <a:tabLst>
                <a:tab pos="2317115" algn="l"/>
                <a:tab pos="3396615" algn="l"/>
                <a:tab pos="5074920" algn="l"/>
                <a:tab pos="5974715" algn="l"/>
                <a:tab pos="6844030" algn="l"/>
              </a:tabLst>
            </a:pPr>
            <a:r>
              <a:rPr lang="en-US" sz="2000" dirty="0" smtClean="0">
                <a:latin typeface="Times New Roman" panose="02020603050405020304" pitchFamily="18" charset="0"/>
                <a:ea typeface="Times New Roman" panose="02020603050405020304" pitchFamily="18" charset="0"/>
              </a:rPr>
              <a:t>Activities </a:t>
            </a:r>
            <a:r>
              <a:rPr lang="en-US" sz="2000" dirty="0">
                <a:latin typeface="Times New Roman" panose="02020603050405020304" pitchFamily="18" charset="0"/>
                <a:ea typeface="Times New Roman" panose="02020603050405020304" pitchFamily="18" charset="0"/>
              </a:rPr>
              <a:t>are structured into 7 WPs implemented in a logical order, with strong interdependencies among them. </a:t>
            </a:r>
            <a:endParaRPr lang="en-US" sz="2000" dirty="0" smtClean="0">
              <a:latin typeface="Times New Roman" panose="02020603050405020304" pitchFamily="18" charset="0"/>
              <a:ea typeface="Times New Roman" panose="02020603050405020304" pitchFamily="18" charset="0"/>
            </a:endParaRPr>
          </a:p>
          <a:p>
            <a:pPr marL="342900" indent="-342900">
              <a:lnSpc>
                <a:spcPct val="150000"/>
              </a:lnSpc>
              <a:spcAft>
                <a:spcPts val="0"/>
              </a:spcAft>
              <a:buFont typeface="Wingdings" panose="05000000000000000000" pitchFamily="2" charset="2"/>
              <a:buChar char="Ø"/>
              <a:tabLst>
                <a:tab pos="2317115" algn="l"/>
                <a:tab pos="3396615" algn="l"/>
                <a:tab pos="5074920" algn="l"/>
                <a:tab pos="5974715" algn="l"/>
                <a:tab pos="6844030" algn="l"/>
              </a:tabLst>
            </a:pPr>
            <a:r>
              <a:rPr lang="en-CA" sz="2000" b="1" dirty="0" smtClean="0"/>
              <a:t>WP1: MANAGEMENT</a:t>
            </a:r>
          </a:p>
          <a:p>
            <a:pPr marL="342900" indent="-342900">
              <a:lnSpc>
                <a:spcPct val="150000"/>
              </a:lnSpc>
              <a:spcAft>
                <a:spcPts val="0"/>
              </a:spcAft>
              <a:buFont typeface="Wingdings" panose="05000000000000000000" pitchFamily="2" charset="2"/>
              <a:buChar char="Ø"/>
              <a:tabLst>
                <a:tab pos="2317115" algn="l"/>
                <a:tab pos="3396615" algn="l"/>
                <a:tab pos="5074920" algn="l"/>
                <a:tab pos="5974715" algn="l"/>
                <a:tab pos="6844030" algn="l"/>
              </a:tabLst>
            </a:pPr>
            <a:r>
              <a:rPr lang="en-GB" sz="2000" b="1" dirty="0" smtClean="0"/>
              <a:t>WP2: </a:t>
            </a:r>
            <a:r>
              <a:rPr lang="en-CA" sz="2000" b="1" dirty="0" smtClean="0"/>
              <a:t>IN-DEPTH NEEDS ANALYSIS</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WP3: </a:t>
            </a:r>
            <a:r>
              <a:rPr lang="en-CA" sz="2000" b="1" dirty="0" smtClean="0"/>
              <a:t>BUILDING CAPACITIES</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WP4: </a:t>
            </a:r>
            <a:r>
              <a:rPr lang="en-CA" sz="2000" b="1" dirty="0" smtClean="0"/>
              <a:t>CURRICULA ENHANCEMENT &amp; DELIVERY</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WP5: </a:t>
            </a:r>
            <a:r>
              <a:rPr lang="en-CA" sz="2000" b="1" dirty="0" smtClean="0"/>
              <a:t>LLL COURSES DESIGN &amp; IMPLEMENTATION</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WP6: </a:t>
            </a:r>
            <a:r>
              <a:rPr lang="en-CA" sz="2000" b="1" dirty="0" smtClean="0"/>
              <a:t>DISSEMINATION &amp; NETWORKING</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sz="2000" b="1" dirty="0" smtClean="0"/>
              <a:t>WP7: </a:t>
            </a:r>
            <a:r>
              <a:rPr lang="en-CA" sz="2000" b="1" dirty="0" smtClean="0"/>
              <a:t>PROJECT QUALITY ASSURANCE</a:t>
            </a:r>
          </a:p>
          <a:p>
            <a:pPr>
              <a:spcAft>
                <a:spcPts val="0"/>
              </a:spcAft>
              <a:tabLst>
                <a:tab pos="2317115" algn="l"/>
                <a:tab pos="3396615" algn="l"/>
                <a:tab pos="5074920" algn="l"/>
                <a:tab pos="5974715" algn="l"/>
                <a:tab pos="6844030" algn="l"/>
              </a:tabLst>
            </a:pPr>
            <a:endParaRPr lang="en-CA" sz="2000" dirty="0" smtClean="0"/>
          </a:p>
          <a:p>
            <a:pPr>
              <a:spcAft>
                <a:spcPts val="0"/>
              </a:spcAft>
              <a:tabLst>
                <a:tab pos="2317115" algn="l"/>
                <a:tab pos="3396615" algn="l"/>
                <a:tab pos="5074920" algn="l"/>
                <a:tab pos="5974715" algn="l"/>
                <a:tab pos="6844030" algn="l"/>
              </a:tabLst>
            </a:pPr>
            <a:r>
              <a:rPr lang="en-US" sz="2000" dirty="0" smtClean="0">
                <a:latin typeface="Times New Roman" panose="02020603050405020304" pitchFamily="18" charset="0"/>
                <a:ea typeface="Times New Roman" panose="02020603050405020304" pitchFamily="18" charset="0"/>
              </a:rPr>
              <a:t>The </a:t>
            </a:r>
            <a:r>
              <a:rPr lang="en-US" sz="2000" dirty="0">
                <a:latin typeface="Times New Roman" panose="02020603050405020304" pitchFamily="18" charset="0"/>
                <a:ea typeface="Times New Roman" panose="02020603050405020304" pitchFamily="18" charset="0"/>
              </a:rPr>
              <a:t>project management &amp; implementation structure has been designed so that the MORALE consortium will have the best conditions to achieve high quality results and all partners will feel ownership in what achieved. </a:t>
            </a:r>
            <a:endParaRPr lang="en-US" sz="20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6069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254317" y="305117"/>
            <a:ext cx="3025140" cy="850265"/>
          </a:xfrm>
          <a:prstGeom prst="rect">
            <a:avLst/>
          </a:prstGeom>
        </p:spPr>
      </p:pic>
      <p:sp>
        <p:nvSpPr>
          <p:cNvPr id="2" name="Rectangle 1"/>
          <p:cNvSpPr/>
          <p:nvPr/>
        </p:nvSpPr>
        <p:spPr>
          <a:xfrm>
            <a:off x="736600" y="1256943"/>
            <a:ext cx="10731500" cy="5355312"/>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WPs are classified into:</a:t>
            </a: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a:t>
            </a:r>
            <a:r>
              <a:rPr lang="en-US" dirty="0">
                <a:latin typeface="Times New Roman" panose="02020603050405020304" pitchFamily="18" charset="0"/>
                <a:ea typeface="Times New Roman" panose="02020603050405020304" pitchFamily="18" charset="0"/>
              </a:rPr>
              <a:t>HORIZONTAL WPs: implemented during the whole project lifecycle for effective deployment of all activities and achievement of high quality/sustainable results, project visibility, interaction/contribution from all target groups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marL="285750" indent="-285750">
              <a:buFont typeface="Wingdings" panose="05000000000000000000" pitchFamily="2" charset="2"/>
              <a:buChar char="Ø"/>
              <a:tabLst>
                <a:tab pos="2317115" algn="l"/>
                <a:tab pos="3396615" algn="l"/>
                <a:tab pos="5074920" algn="l"/>
                <a:tab pos="5974715" algn="l"/>
                <a:tab pos="6844030" algn="l"/>
              </a:tabLst>
            </a:pPr>
            <a:r>
              <a:rPr lang="en-CA" b="1" dirty="0"/>
              <a:t>WP1: </a:t>
            </a:r>
            <a:r>
              <a:rPr lang="en-CA" b="1" dirty="0" smtClean="0"/>
              <a:t>MANAGEMENT</a:t>
            </a:r>
            <a:endParaRPr lang="en-US" dirty="0">
              <a:latin typeface="Times New Roman" panose="02020603050405020304" pitchFamily="18" charset="0"/>
              <a:ea typeface="Times New Roman" panose="02020603050405020304" pitchFamily="18" charset="0"/>
            </a:endParaRP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WP6: </a:t>
            </a:r>
            <a:r>
              <a:rPr lang="en-CA" b="1" dirty="0"/>
              <a:t>DISSEMINATION &amp; NETWORKING</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WP7: </a:t>
            </a:r>
            <a:r>
              <a:rPr lang="en-CA" b="1" dirty="0"/>
              <a:t>PROJECT QUALITY ASSURANCE</a:t>
            </a: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VERTICAL WPs (CORE): generate results &amp; create impact, benefitting the main project target: PC HEIs and society</a:t>
            </a:r>
          </a:p>
          <a:p>
            <a:pPr marL="342900" indent="-342900">
              <a:lnSpc>
                <a:spcPct val="150000"/>
              </a:lnSpc>
              <a:spcAft>
                <a:spcPts val="0"/>
              </a:spcAft>
              <a:buFont typeface="Wingdings" panose="05000000000000000000" pitchFamily="2" charset="2"/>
              <a:buChar char="Ø"/>
              <a:tabLst>
                <a:tab pos="2317115" algn="l"/>
                <a:tab pos="3396615" algn="l"/>
                <a:tab pos="5074920" algn="l"/>
                <a:tab pos="5974715" algn="l"/>
                <a:tab pos="6844030" algn="l"/>
              </a:tabLst>
            </a:pPr>
            <a:r>
              <a:rPr lang="en-GB" b="1" dirty="0"/>
              <a:t>WP2: </a:t>
            </a:r>
            <a:r>
              <a:rPr lang="en-CA" b="1" dirty="0"/>
              <a:t>IN-DEPTH NEEDS ANALYSIS</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WP3: </a:t>
            </a:r>
            <a:r>
              <a:rPr lang="en-CA" b="1" dirty="0"/>
              <a:t>BUILDING CAPACITIES</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WP4: </a:t>
            </a:r>
            <a:r>
              <a:rPr lang="en-CA" b="1" dirty="0"/>
              <a:t>CURRICULA ENHANCEMENT &amp; DELIVERY</a:t>
            </a:r>
          </a:p>
          <a:p>
            <a:pPr marL="342900" indent="-342900">
              <a:lnSpc>
                <a:spcPct val="150000"/>
              </a:lnSpc>
              <a:buFont typeface="Wingdings" panose="05000000000000000000" pitchFamily="2" charset="2"/>
              <a:buChar char="Ø"/>
              <a:tabLst>
                <a:tab pos="2317115" algn="l"/>
                <a:tab pos="3396615" algn="l"/>
                <a:tab pos="5074920" algn="l"/>
                <a:tab pos="5974715" algn="l"/>
                <a:tab pos="6844030" algn="l"/>
              </a:tabLst>
            </a:pPr>
            <a:r>
              <a:rPr lang="en-GB" b="1" dirty="0"/>
              <a:t>WP5: </a:t>
            </a:r>
            <a:r>
              <a:rPr lang="en-CA" b="1" dirty="0"/>
              <a:t>LLL COURSES DESIGN &amp; IMPLEMENTATION</a:t>
            </a: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17742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254317" y="305117"/>
            <a:ext cx="3025140" cy="850265"/>
          </a:xfrm>
          <a:prstGeom prst="rect">
            <a:avLst/>
          </a:prstGeom>
        </p:spPr>
      </p:pic>
      <p:sp>
        <p:nvSpPr>
          <p:cNvPr id="2" name="Rectangle 1"/>
          <p:cNvSpPr/>
          <p:nvPr/>
        </p:nvSpPr>
        <p:spPr>
          <a:xfrm>
            <a:off x="736600" y="1256943"/>
            <a:ext cx="10731500" cy="4893647"/>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WP1: </a:t>
            </a:r>
            <a:r>
              <a:rPr lang="en-GB" sz="2400" b="1" dirty="0" smtClean="0"/>
              <a:t>Leader, Coleader: </a:t>
            </a:r>
            <a:r>
              <a:rPr lang="en-CA" sz="2400" b="1" dirty="0"/>
              <a:t>BAU + IUST</a:t>
            </a:r>
            <a:endParaRPr lang="en-CA" sz="2400" b="1"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b="1" dirty="0">
                <a:latin typeface="Times New Roman" panose="02020603050405020304" pitchFamily="18" charset="0"/>
                <a:ea typeface="Times New Roman" panose="02020603050405020304" pitchFamily="18" charset="0"/>
              </a:rPr>
              <a:t>WP1 </a:t>
            </a:r>
            <a:r>
              <a:rPr lang="en-US" sz="2400" b="1" dirty="0" smtClean="0">
                <a:latin typeface="Times New Roman" panose="02020603050405020304" pitchFamily="18" charset="0"/>
                <a:ea typeface="Times New Roman" panose="02020603050405020304" pitchFamily="18" charset="0"/>
              </a:rPr>
              <a:t>MANAGEMENT(M1-36):  </a:t>
            </a:r>
            <a:r>
              <a:rPr lang="en-US" sz="2400" dirty="0">
                <a:latin typeface="Times New Roman" panose="02020603050405020304" pitchFamily="18" charset="0"/>
                <a:ea typeface="Times New Roman" panose="02020603050405020304" pitchFamily="18" charset="0"/>
              </a:rPr>
              <a:t>will ensure a smooth project implementation from both </a:t>
            </a:r>
            <a:r>
              <a:rPr lang="en-US" sz="2400" dirty="0" smtClean="0">
                <a:latin typeface="Times New Roman" panose="02020603050405020304" pitchFamily="18" charset="0"/>
                <a:ea typeface="Times New Roman" panose="02020603050405020304" pitchFamily="18" charset="0"/>
              </a:rPr>
              <a:t>technical, administrative and financial </a:t>
            </a:r>
            <a:r>
              <a:rPr lang="en-US" sz="2400" dirty="0">
                <a:latin typeface="Times New Roman" panose="02020603050405020304" pitchFamily="18" charset="0"/>
                <a:ea typeface="Times New Roman" panose="02020603050405020304" pitchFamily="18" charset="0"/>
              </a:rPr>
              <a:t>points of view</a:t>
            </a:r>
            <a:r>
              <a:rPr lang="en-US" sz="2400"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sz="2400"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TASKS and INDICATORS</a:t>
            </a:r>
            <a:r>
              <a:rPr lang="en-US" sz="2400" b="1" dirty="0">
                <a:latin typeface="Times New Roman" panose="02020603050405020304" pitchFamily="18" charset="0"/>
                <a:ea typeface="Times New Roman" panose="02020603050405020304" pitchFamily="18" charset="0"/>
              </a:rPr>
              <a:t>: </a:t>
            </a:r>
            <a:endParaRPr lang="en-US" sz="2400"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dirty="0" smtClean="0">
                <a:latin typeface="Times New Roman" panose="02020603050405020304" pitchFamily="18" charset="0"/>
                <a:ea typeface="Times New Roman" panose="02020603050405020304" pitchFamily="18" charset="0"/>
              </a:rPr>
              <a:t>T1.1: </a:t>
            </a:r>
            <a:r>
              <a:rPr lang="en-US" sz="2400" dirty="0">
                <a:latin typeface="Times New Roman" panose="02020603050405020304" pitchFamily="18" charset="0"/>
                <a:ea typeface="Times New Roman" panose="02020603050405020304" pitchFamily="18" charset="0"/>
              </a:rPr>
              <a:t>Technical, Admin.&amp; Financial Mgt. (2 official+6 internal reports); </a:t>
            </a:r>
            <a:endParaRPr lang="en-US" sz="2400"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dirty="0" smtClean="0">
                <a:latin typeface="Times New Roman" panose="02020603050405020304" pitchFamily="18" charset="0"/>
                <a:ea typeface="Times New Roman" panose="02020603050405020304" pitchFamily="18" charset="0"/>
              </a:rPr>
              <a:t>T1.2: </a:t>
            </a:r>
            <a:r>
              <a:rPr lang="en-US" sz="2400" dirty="0">
                <a:latin typeface="Times New Roman" panose="02020603050405020304" pitchFamily="18" charset="0"/>
                <a:ea typeface="Times New Roman" panose="02020603050405020304" pitchFamily="18" charset="0"/>
              </a:rPr>
              <a:t>Periodic Project Meetings (7); </a:t>
            </a:r>
            <a:endParaRPr lang="en-US" sz="2400"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dirty="0" smtClean="0">
                <a:latin typeface="Times New Roman" panose="02020603050405020304" pitchFamily="18" charset="0"/>
                <a:ea typeface="Times New Roman" panose="02020603050405020304" pitchFamily="18" charset="0"/>
              </a:rPr>
              <a:t>T1.3: </a:t>
            </a:r>
            <a:r>
              <a:rPr lang="en-US" sz="2400" dirty="0">
                <a:latin typeface="Times New Roman" panose="02020603050405020304" pitchFamily="18" charset="0"/>
                <a:ea typeface="Times New Roman" panose="02020603050405020304" pitchFamily="18" charset="0"/>
              </a:rPr>
              <a:t>IT Tools For Project Management (1 mgt. manual+1 contact list updated+1 set of templates for admin./technical reporting+1 contingency plan</a:t>
            </a:r>
            <a:r>
              <a:rPr lang="en-US" sz="2400"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sz="2400"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MILESTONES</a:t>
            </a:r>
            <a:r>
              <a:rPr lang="en-US" sz="2400" b="1" dirty="0">
                <a:latin typeface="Times New Roman" panose="02020603050405020304" pitchFamily="18" charset="0"/>
                <a:ea typeface="Times New Roman" panose="02020603050405020304" pitchFamily="18" charset="0"/>
              </a:rPr>
              <a:t>: </a:t>
            </a:r>
            <a:endParaRPr lang="en-US" sz="2400"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dirty="0" smtClean="0">
                <a:latin typeface="Times New Roman" panose="02020603050405020304" pitchFamily="18" charset="0"/>
                <a:ea typeface="Times New Roman" panose="02020603050405020304" pitchFamily="18" charset="0"/>
              </a:rPr>
              <a:t>project </a:t>
            </a:r>
            <a:r>
              <a:rPr lang="en-US" sz="2400" dirty="0">
                <a:latin typeface="Times New Roman" panose="02020603050405020304" pitchFamily="18" charset="0"/>
                <a:ea typeface="Times New Roman" panose="02020603050405020304" pitchFamily="18" charset="0"/>
              </a:rPr>
              <a:t>successfully implemented.</a:t>
            </a:r>
            <a:endParaRPr lang="en-CA" sz="2400"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sz="2400" dirty="0">
                <a:latin typeface="Times New Roman" panose="02020603050405020304" pitchFamily="18" charset="0"/>
                <a:ea typeface="Times New Roman" panose="02020603050405020304" pitchFamily="18" charset="0"/>
              </a:rPr>
              <a:t> </a:t>
            </a:r>
            <a:endParaRPr lang="en-CA"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0028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394017" y="292417"/>
            <a:ext cx="3025140" cy="850265"/>
          </a:xfrm>
          <a:prstGeom prst="rect">
            <a:avLst/>
          </a:prstGeom>
        </p:spPr>
      </p:pic>
      <p:sp>
        <p:nvSpPr>
          <p:cNvPr id="2" name="Rectangle 1"/>
          <p:cNvSpPr/>
          <p:nvPr/>
        </p:nvSpPr>
        <p:spPr>
          <a:xfrm>
            <a:off x="394017" y="1142682"/>
            <a:ext cx="10782300" cy="4893647"/>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WP6: </a:t>
            </a:r>
            <a:r>
              <a:rPr lang="en-GB" sz="2400" b="1" dirty="0"/>
              <a:t>Leader, </a:t>
            </a:r>
            <a:r>
              <a:rPr lang="en-GB" sz="2400" b="1" dirty="0" smtClean="0"/>
              <a:t>Coleader: </a:t>
            </a:r>
            <a:r>
              <a:rPr lang="en-CA" sz="2400" b="1" dirty="0"/>
              <a:t>UD + BAU</a:t>
            </a:r>
            <a:endParaRPr lang="en-US" sz="2400"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WP6 </a:t>
            </a:r>
            <a:r>
              <a:rPr lang="en-US" b="1" dirty="0">
                <a:latin typeface="Times New Roman" panose="02020603050405020304" pitchFamily="18" charset="0"/>
                <a:ea typeface="Times New Roman" panose="02020603050405020304" pitchFamily="18" charset="0"/>
              </a:rPr>
              <a:t>DISSEMINATION &amp; NETWORKING </a:t>
            </a:r>
            <a:r>
              <a:rPr lang="en-US" dirty="0">
                <a:latin typeface="Times New Roman" panose="02020603050405020304" pitchFamily="18" charset="0"/>
                <a:ea typeface="Times New Roman" panose="02020603050405020304" pitchFamily="18" charset="0"/>
              </a:rPr>
              <a:t>(M1-36) will ensure project visibility by engaging with key internal and external actors.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r>
              <a:rPr lang="en-US" b="1" dirty="0">
                <a:latin typeface="Times New Roman" panose="02020603050405020304" pitchFamily="18" charset="0"/>
                <a:ea typeface="Times New Roman" panose="02020603050405020304" pitchFamily="18" charset="0"/>
              </a:rPr>
              <a:t>: </a:t>
            </a:r>
            <a:endParaRPr lang="en-US"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T6.1 </a:t>
            </a:r>
            <a:r>
              <a:rPr lang="en-US" dirty="0">
                <a:latin typeface="Times New Roman" panose="02020603050405020304" pitchFamily="18" charset="0"/>
                <a:ea typeface="Times New Roman" panose="02020603050405020304" pitchFamily="18" charset="0"/>
              </a:rPr>
              <a:t>MORALE Diss. Strategy Package &amp; Website </a:t>
            </a:r>
            <a:r>
              <a:rPr lang="en-US" dirty="0" smtClean="0">
                <a:latin typeface="Times New Roman" panose="02020603050405020304" pitchFamily="18" charset="0"/>
                <a:ea typeface="Times New Roman" panose="02020603050405020304" pitchFamily="18" charset="0"/>
              </a:rPr>
              <a:t>(general </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 modernized </a:t>
            </a:r>
            <a:r>
              <a:rPr lang="en-US" dirty="0">
                <a:latin typeface="Times New Roman" panose="02020603050405020304" pitchFamily="18" charset="0"/>
                <a:ea typeface="Times New Roman" panose="02020603050405020304" pitchFamily="18" charset="0"/>
              </a:rPr>
              <a:t>curricula + on LLL courses-</a:t>
            </a:r>
            <a:r>
              <a:rPr lang="en-US" dirty="0" smtClean="0">
                <a:latin typeface="Times New Roman" panose="02020603050405020304" pitchFamily="18" charset="0"/>
                <a:ea typeface="Times New Roman" panose="02020603050405020304" pitchFamily="18" charset="0"/>
              </a:rPr>
              <a:t>,  set </a:t>
            </a:r>
            <a:r>
              <a:rPr lang="en-US" dirty="0">
                <a:latin typeface="Times New Roman" panose="02020603050405020304" pitchFamily="18" charset="0"/>
                <a:ea typeface="Times New Roman" panose="02020603050405020304" pitchFamily="18" charset="0"/>
              </a:rPr>
              <a:t>of IT </a:t>
            </a:r>
            <a:r>
              <a:rPr lang="en-US" dirty="0" err="1">
                <a:latin typeface="Times New Roman" panose="02020603050405020304" pitchFamily="18" charset="0"/>
                <a:ea typeface="Times New Roman" panose="02020603050405020304" pitchFamily="18" charset="0"/>
              </a:rPr>
              <a:t>mgt</a:t>
            </a:r>
            <a:r>
              <a:rPr lang="en-US" dirty="0">
                <a:latin typeface="Times New Roman" panose="02020603050405020304" pitchFamily="18" charset="0"/>
                <a:ea typeface="Times New Roman" panose="02020603050405020304" pitchFamily="18" charset="0"/>
              </a:rPr>
              <a:t> tools, Link to Social Net.;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T6.2 Internal &amp; External </a:t>
            </a:r>
            <a:r>
              <a:rPr lang="en-US" dirty="0">
                <a:latin typeface="Times New Roman" panose="02020603050405020304" pitchFamily="18" charset="0"/>
                <a:ea typeface="Times New Roman" panose="02020603050405020304" pitchFamily="18" charset="0"/>
              </a:rPr>
              <a:t>Diss. </a:t>
            </a:r>
            <a:r>
              <a:rPr lang="en-US" dirty="0" smtClean="0">
                <a:latin typeface="Times New Roman" panose="02020603050405020304" pitchFamily="18" charset="0"/>
                <a:ea typeface="Times New Roman" panose="02020603050405020304" pitchFamily="18" charset="0"/>
              </a:rPr>
              <a:t>(newsletters</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dissemination </a:t>
            </a:r>
            <a:r>
              <a:rPr lang="en-US" dirty="0">
                <a:latin typeface="Times New Roman" panose="02020603050405020304" pitchFamily="18" charset="0"/>
                <a:ea typeface="Times New Roman" panose="02020603050405020304" pitchFamily="18" charset="0"/>
              </a:rPr>
              <a:t>papers, press releases, etc., 1 </a:t>
            </a:r>
            <a:r>
              <a:rPr lang="en-US" dirty="0" smtClean="0">
                <a:latin typeface="Times New Roman" panose="02020603050405020304" pitchFamily="18" charset="0"/>
                <a:ea typeface="Times New Roman" panose="02020603050405020304" pitchFamily="18" charset="0"/>
              </a:rPr>
              <a:t>posts on </a:t>
            </a:r>
            <a:r>
              <a:rPr lang="en-US" dirty="0">
                <a:latin typeface="Times New Roman" panose="02020603050405020304" pitchFamily="18" charset="0"/>
                <a:ea typeface="Times New Roman" panose="02020603050405020304" pitchFamily="18" charset="0"/>
              </a:rPr>
              <a:t>Social Media), participation in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Int. Conf., 1 E+ cluster event;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T6.3 </a:t>
            </a:r>
            <a:r>
              <a:rPr lang="en-US" dirty="0">
                <a:latin typeface="Times New Roman" panose="02020603050405020304" pitchFamily="18" charset="0"/>
                <a:ea typeface="Times New Roman" panose="02020603050405020304" pitchFamily="18" charset="0"/>
              </a:rPr>
              <a:t>Regional Round Tables with </a:t>
            </a:r>
            <a:r>
              <a:rPr lang="en-US" dirty="0" smtClean="0">
                <a:latin typeface="Times New Roman" panose="02020603050405020304" pitchFamily="18" charset="0"/>
                <a:ea typeface="Times New Roman" panose="02020603050405020304" pitchFamily="18" charset="0"/>
              </a:rPr>
              <a:t>Authorities;</a:t>
            </a:r>
          </a:p>
          <a:p>
            <a:pPr>
              <a:spcAft>
                <a:spcPts val="0"/>
              </a:spcAft>
              <a:tabLst>
                <a:tab pos="2317115" algn="l"/>
                <a:tab pos="3396615" algn="l"/>
                <a:tab pos="5074920" algn="l"/>
                <a:tab pos="5974715" algn="l"/>
                <a:tab pos="6844030" algn="l"/>
              </a:tabLst>
            </a:pP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T6.4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National Seminars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MORALE is visible and has engaged with target groups. Results are endorsed and sustainable. </a:t>
            </a:r>
            <a:endParaRPr lang="en-C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3517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609917" y="368617"/>
            <a:ext cx="3025140" cy="850265"/>
          </a:xfrm>
          <a:prstGeom prst="rect">
            <a:avLst/>
          </a:prstGeom>
        </p:spPr>
      </p:pic>
      <p:sp>
        <p:nvSpPr>
          <p:cNvPr id="2" name="Rectangle 1"/>
          <p:cNvSpPr/>
          <p:nvPr/>
        </p:nvSpPr>
        <p:spPr>
          <a:xfrm>
            <a:off x="1219200" y="1997839"/>
            <a:ext cx="9664700" cy="4339650"/>
          </a:xfrm>
          <a:prstGeom prst="rect">
            <a:avLst/>
          </a:prstGeom>
        </p:spPr>
        <p:txBody>
          <a:bodyPr wrap="square">
            <a:spAutoFit/>
          </a:bodyPr>
          <a:lstStyle/>
          <a:p>
            <a:pPr>
              <a:spcAft>
                <a:spcPts val="0"/>
              </a:spcAft>
              <a:tabLst>
                <a:tab pos="2317115" algn="l"/>
                <a:tab pos="3396615" algn="l"/>
                <a:tab pos="5074920" algn="l"/>
                <a:tab pos="5974715" algn="l"/>
                <a:tab pos="6844030" algn="l"/>
              </a:tabLst>
            </a:pPr>
            <a:r>
              <a:rPr lang="en-US" sz="2400" b="1" dirty="0" smtClean="0">
                <a:latin typeface="Times New Roman" panose="02020603050405020304" pitchFamily="18" charset="0"/>
                <a:ea typeface="Times New Roman" panose="02020603050405020304" pitchFamily="18" charset="0"/>
              </a:rPr>
              <a:t>WP7: </a:t>
            </a:r>
            <a:r>
              <a:rPr lang="en-GB" sz="2400" b="1" dirty="0" smtClean="0"/>
              <a:t>Leader, Coleader: </a:t>
            </a:r>
            <a:r>
              <a:rPr lang="en-CA" sz="2400" b="1" dirty="0"/>
              <a:t>UA + 4ELEMENTS</a:t>
            </a:r>
            <a:endParaRPr lang="en-US" sz="2400"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WP7 </a:t>
            </a:r>
            <a:r>
              <a:rPr lang="en-US" b="1" dirty="0">
                <a:latin typeface="Times New Roman" panose="02020603050405020304" pitchFamily="18" charset="0"/>
                <a:ea typeface="Times New Roman" panose="02020603050405020304" pitchFamily="18" charset="0"/>
              </a:rPr>
              <a:t>QUALITY ASSURANCE </a:t>
            </a:r>
            <a:r>
              <a:rPr lang="en-US" dirty="0">
                <a:latin typeface="Times New Roman" panose="02020603050405020304" pitchFamily="18" charset="0"/>
                <a:ea typeface="Times New Roman" panose="02020603050405020304" pitchFamily="18" charset="0"/>
              </a:rPr>
              <a:t>(M1-36)will ensure the activities are carried out with the best methodology results are of a high quality. </a:t>
            </a:r>
            <a:endParaRPr lang="en-US"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QA </a:t>
            </a:r>
            <a:r>
              <a:rPr lang="en-US" dirty="0">
                <a:latin typeface="Times New Roman" panose="02020603050405020304" pitchFamily="18" charset="0"/>
                <a:ea typeface="Times New Roman" panose="02020603050405020304" pitchFamily="18" charset="0"/>
              </a:rPr>
              <a:t>is understood as a priority to achieve the project sustainability, responsibility of all partners &amp; external experts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CA"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TASKS and INDICATORS</a:t>
            </a:r>
            <a:r>
              <a:rPr lang="en-US" b="1" dirty="0">
                <a:latin typeface="Times New Roman" panose="02020603050405020304" pitchFamily="18" charset="0"/>
                <a:ea typeface="Times New Roman" panose="02020603050405020304" pitchFamily="18" charset="0"/>
              </a:rPr>
              <a:t>: </a:t>
            </a:r>
            <a:endParaRPr lang="en-US" b="1" dirty="0" smtClean="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T7.1 </a:t>
            </a:r>
            <a:r>
              <a:rPr lang="en-US" dirty="0">
                <a:latin typeface="Times New Roman" panose="02020603050405020304" pitchFamily="18" charset="0"/>
                <a:ea typeface="Times New Roman" panose="02020603050405020304" pitchFamily="18" charset="0"/>
              </a:rPr>
              <a:t>Internal Project Quality Control </a:t>
            </a:r>
            <a:r>
              <a:rPr lang="en-US" dirty="0" smtClean="0">
                <a:latin typeface="Times New Roman" panose="02020603050405020304" pitchFamily="18" charset="0"/>
                <a:ea typeface="Times New Roman" panose="02020603050405020304" pitchFamily="18" charset="0"/>
              </a:rPr>
              <a:t>(QA </a:t>
            </a:r>
            <a:r>
              <a:rPr lang="en-US" dirty="0">
                <a:latin typeface="Times New Roman" panose="02020603050405020304" pitchFamily="18" charset="0"/>
                <a:ea typeface="Times New Roman" panose="02020603050405020304" pitchFamily="18" charset="0"/>
              </a:rPr>
              <a:t>plan &amp; QA tools, </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Quality Board</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T7.2 External Project Quality Control </a:t>
            </a:r>
            <a:r>
              <a:rPr lang="en-US" dirty="0" smtClean="0">
                <a:latin typeface="Times New Roman" panose="02020603050405020304" pitchFamily="18" charset="0"/>
                <a:ea typeface="Times New Roman" panose="02020603050405020304" pitchFamily="18" charset="0"/>
              </a:rPr>
              <a:t>(external </a:t>
            </a:r>
            <a:r>
              <a:rPr lang="en-US" dirty="0">
                <a:latin typeface="Times New Roman" panose="02020603050405020304" pitchFamily="18" charset="0"/>
                <a:ea typeface="Times New Roman" panose="02020603050405020304" pitchFamily="18" charset="0"/>
              </a:rPr>
              <a:t>QA reports</a:t>
            </a:r>
            <a:r>
              <a:rPr lang="en-US" dirty="0" smtClean="0">
                <a:latin typeface="Times New Roman" panose="02020603050405020304" pitchFamily="18" charset="0"/>
                <a:ea typeface="Times New Roman" panose="02020603050405020304" pitchFamily="18" charset="0"/>
              </a:rPr>
              <a:t>).</a:t>
            </a:r>
          </a:p>
          <a:p>
            <a:pPr>
              <a:spcAft>
                <a:spcPts val="0"/>
              </a:spcAft>
              <a:tabLst>
                <a:tab pos="2317115" algn="l"/>
                <a:tab pos="3396615" algn="l"/>
                <a:tab pos="5074920" algn="l"/>
                <a:tab pos="5974715" algn="l"/>
                <a:tab pos="6844030" algn="l"/>
              </a:tabLst>
            </a:pPr>
            <a:endParaRPr lang="en-US"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endParaRPr lang="en-CA" dirty="0">
              <a:latin typeface="Times New Roman" panose="02020603050405020304" pitchFamily="18" charset="0"/>
              <a:ea typeface="Times New Roman" panose="02020603050405020304" pitchFamily="18" charset="0"/>
            </a:endParaRPr>
          </a:p>
          <a:p>
            <a:pPr>
              <a:spcAft>
                <a:spcPts val="0"/>
              </a:spcAft>
              <a:tabLst>
                <a:tab pos="2317115" algn="l"/>
                <a:tab pos="3396615" algn="l"/>
                <a:tab pos="5074920" algn="l"/>
                <a:tab pos="5974715" algn="l"/>
                <a:tab pos="6844030" algn="l"/>
              </a:tabLst>
            </a:pPr>
            <a:r>
              <a:rPr lang="en-US" b="1" dirty="0" smtClean="0">
                <a:latin typeface="Times New Roman" panose="02020603050405020304" pitchFamily="18" charset="0"/>
                <a:ea typeface="Times New Roman" panose="02020603050405020304" pitchFamily="18" charset="0"/>
              </a:rPr>
              <a:t>MILESTONE:</a:t>
            </a:r>
          </a:p>
          <a:p>
            <a:pPr>
              <a:spcAft>
                <a:spcPts val="0"/>
              </a:spcAft>
              <a:tabLst>
                <a:tab pos="2317115" algn="l"/>
                <a:tab pos="3396615" algn="l"/>
                <a:tab pos="5074920" algn="l"/>
                <a:tab pos="5974715" algn="l"/>
                <a:tab pos="6844030" algn="l"/>
              </a:tabLst>
            </a:pP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relevant, high-quality, sustainable results achieved.</a:t>
            </a:r>
            <a:endParaRPr lang="en-CA"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4108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8072</TotalTime>
  <Words>1396</Words>
  <Application>Microsoft Office PowerPoint</Application>
  <PresentationFormat>Custom</PresentationFormat>
  <Paragraphs>248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BAU</dc:creator>
  <cp:lastModifiedBy>BAU</cp:lastModifiedBy>
  <cp:revision>25</cp:revision>
  <dcterms:created xsi:type="dcterms:W3CDTF">2019-09-22T04:52:32Z</dcterms:created>
  <dcterms:modified xsi:type="dcterms:W3CDTF">2020-07-17T09:19:20Z</dcterms:modified>
</cp:coreProperties>
</file>